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3" r:id="rId2"/>
  </p:sldMasterIdLst>
  <p:notesMasterIdLst>
    <p:notesMasterId r:id="rId24"/>
  </p:notesMasterIdLst>
  <p:handoutMasterIdLst>
    <p:handoutMasterId r:id="rId25"/>
  </p:handoutMasterIdLst>
  <p:sldIdLst>
    <p:sldId id="258" r:id="rId3"/>
    <p:sldId id="268" r:id="rId4"/>
    <p:sldId id="277" r:id="rId5"/>
    <p:sldId id="275" r:id="rId6"/>
    <p:sldId id="306" r:id="rId7"/>
    <p:sldId id="269" r:id="rId8"/>
    <p:sldId id="276" r:id="rId9"/>
    <p:sldId id="280" r:id="rId10"/>
    <p:sldId id="279" r:id="rId11"/>
    <p:sldId id="281" r:id="rId12"/>
    <p:sldId id="283" r:id="rId13"/>
    <p:sldId id="282" r:id="rId14"/>
    <p:sldId id="307" r:id="rId15"/>
    <p:sldId id="309" r:id="rId16"/>
    <p:sldId id="310" r:id="rId17"/>
    <p:sldId id="311" r:id="rId18"/>
    <p:sldId id="321" r:id="rId19"/>
    <p:sldId id="322" r:id="rId20"/>
    <p:sldId id="284" r:id="rId21"/>
    <p:sldId id="312" r:id="rId22"/>
    <p:sldId id="323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A6"/>
    <a:srgbClr val="505357"/>
    <a:srgbClr val="000000"/>
    <a:srgbClr val="094769"/>
    <a:srgbClr val="118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82" autoAdjust="0"/>
  </p:normalViewPr>
  <p:slideViewPr>
    <p:cSldViewPr>
      <p:cViewPr varScale="1">
        <p:scale>
          <a:sx n="90" d="100"/>
          <a:sy n="90" d="100"/>
        </p:scale>
        <p:origin x="-288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wmf"/><Relationship Id="rId1" Type="http://schemas.openxmlformats.org/officeDocument/2006/relationships/image" Target="../media/image15.wmf"/><Relationship Id="rId2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Relationship Id="rId2" Type="http://schemas.openxmlformats.org/officeDocument/2006/relationships/image" Target="../media/image5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CAC2A-6F73-C54A-AD32-F1F7A66AE92F}" type="datetime1">
              <a:rPr lang="en-US" smtClean="0"/>
              <a:t>Dec/8/19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2C057-B219-174B-AAF8-960890E5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65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BE6DB-1362-9D4D-B51B-20E1914E0251}" type="datetime1">
              <a:rPr lang="en-US" smtClean="0"/>
              <a:t>Dec/8/19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A670D-0121-F840-B8A7-B5F28CFC5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496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1341" y="5429913"/>
            <a:ext cx="9162288" cy="1447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6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257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EECC0-62E2-794C-BFF4-3606EC20E1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54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04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03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30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16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10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384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97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31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>
            <a:lvl1pPr algn="l">
              <a:defRPr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823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998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1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5146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dirty="0" smtClean="0"/>
              <a:t>Section heading – option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27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514600"/>
            <a:ext cx="3657600" cy="1362075"/>
          </a:xfrm>
        </p:spPr>
        <p:txBody>
          <a:bodyPr anchor="t"/>
          <a:lstStyle>
            <a:lvl1pPr algn="r">
              <a:defRPr sz="4000" b="1" cap="none" baseline="0"/>
            </a:lvl1pPr>
          </a:lstStyle>
          <a:p>
            <a:r>
              <a:rPr lang="en-US" dirty="0" smtClean="0"/>
              <a:t>Section heading – option 2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95800" y="2362200"/>
            <a:ext cx="0" cy="167640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4724400" y="2545960"/>
            <a:ext cx="3733800" cy="91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Section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8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59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1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66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65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complete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1341" y="5429913"/>
            <a:ext cx="9162288" cy="1447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5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-22680" y="6824692"/>
            <a:ext cx="9171432" cy="0"/>
          </a:xfrm>
          <a:prstGeom prst="line">
            <a:avLst/>
          </a:prstGeom>
          <a:ln w="1016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1"/>
            <a:ext cx="8229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0001_2016_ALS_Acronym_SIgnature_Horizontal_multiblue_RGB_ELCTRONIC.png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5" t="22628" r="14957" b="21354"/>
          <a:stretch/>
        </p:blipFill>
        <p:spPr>
          <a:xfrm>
            <a:off x="8078582" y="6220492"/>
            <a:ext cx="914606" cy="493774"/>
          </a:xfrm>
          <a:prstGeom prst="rect">
            <a:avLst/>
          </a:prstGeom>
        </p:spPr>
      </p:pic>
      <p:pic>
        <p:nvPicPr>
          <p:cNvPr id="5" name="Picture 25" descr="LBL_logo_bl_notext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1" y="6194163"/>
            <a:ext cx="663050" cy="50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 userDrawn="1"/>
        </p:nvSpPr>
        <p:spPr>
          <a:xfrm>
            <a:off x="1371600" y="6324600"/>
            <a:ext cx="647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Calibri"/>
                <a:cs typeface="Calibri"/>
              </a:rPr>
              <a:t>Introduction to Shadow and </a:t>
            </a:r>
            <a:r>
              <a:rPr lang="en-US" sz="1200" b="1" dirty="0" err="1" smtClean="0">
                <a:solidFill>
                  <a:schemeClr val="tx2"/>
                </a:solidFill>
                <a:latin typeface="Calibri"/>
                <a:cs typeface="Calibri"/>
              </a:rPr>
              <a:t>ShadowOui</a:t>
            </a:r>
            <a:r>
              <a:rPr lang="en-US" sz="1200" b="1" baseline="0" dirty="0" smtClean="0">
                <a:solidFill>
                  <a:schemeClr val="tx2"/>
                </a:solidFill>
                <a:latin typeface="Calibri"/>
                <a:cs typeface="Calibri"/>
              </a:rPr>
              <a:t>    </a:t>
            </a:r>
            <a:r>
              <a:rPr lang="en-US" sz="1200" b="1" dirty="0" smtClean="0">
                <a:solidFill>
                  <a:schemeClr val="tx2"/>
                </a:solidFill>
                <a:latin typeface="Calibri"/>
                <a:cs typeface="Calibri"/>
              </a:rPr>
              <a:t>OASYS 2nd School ANL-APS</a:t>
            </a:r>
            <a:r>
              <a:rPr lang="en-US" sz="1200" b="1" baseline="0" dirty="0" smtClean="0">
                <a:solidFill>
                  <a:schemeClr val="tx2"/>
                </a:solidFill>
                <a:latin typeface="Calibri"/>
                <a:cs typeface="Calibri"/>
              </a:rPr>
              <a:t> December 11 2019</a:t>
            </a:r>
            <a:endParaRPr lang="en-US" sz="1200" b="1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3505200" y="64588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bg2"/>
                </a:solidFill>
                <a:latin typeface="Calibri"/>
                <a:cs typeface="Calibri"/>
              </a:defRPr>
            </a:lvl1pPr>
          </a:lstStyle>
          <a:p>
            <a:fld id="{8E8EECC0-62E2-794C-BFF4-3606EC20E1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9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8" r:id="rId4"/>
    <p:sldLayoutId id="2147483652" r:id="rId5"/>
    <p:sldLayoutId id="2147483653" r:id="rId6"/>
    <p:sldLayoutId id="2147483654" r:id="rId7"/>
    <p:sldLayoutId id="2147483659" r:id="rId8"/>
    <p:sldLayoutId id="2147483657" r:id="rId9"/>
    <p:sldLayoutId id="2147483660" r:id="rId10"/>
    <p:sldLayoutId id="214748366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Calibri"/>
          <a:ea typeface="+mn-ea"/>
          <a:cs typeface="Calibri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D6462-88CB-4387-9DD0-5CAA984BBCF8}" type="datetimeFigureOut">
              <a:rPr lang="en-US" smtClean="0"/>
              <a:t>Dec/8/19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03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wmf"/><Relationship Id="rId12" Type="http://schemas.openxmlformats.org/officeDocument/2006/relationships/oleObject" Target="../embeddings/oleObject7.bin"/><Relationship Id="rId13" Type="http://schemas.openxmlformats.org/officeDocument/2006/relationships/image" Target="../media/image33.wmf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oleObject" Target="../embeddings/oleObject8.bin"/><Relationship Id="rId5" Type="http://schemas.openxmlformats.org/officeDocument/2006/relationships/image" Target="../media/image43.wmf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oleObject" Target="../embeddings/oleObject9.bin"/><Relationship Id="rId5" Type="http://schemas.openxmlformats.org/officeDocument/2006/relationships/image" Target="../media/image54.w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55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x.doi.org/10.1103/PhysRev.52.872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gif"/><Relationship Id="rId5" Type="http://schemas.openxmlformats.org/officeDocument/2006/relationships/image" Target="../media/image67.png"/><Relationship Id="rId6" Type="http://schemas.openxmlformats.org/officeDocument/2006/relationships/oleObject" Target="../embeddings/oleObject11.bin"/><Relationship Id="rId7" Type="http://schemas.openxmlformats.org/officeDocument/2006/relationships/image" Target="../media/image64.emf"/><Relationship Id="rId8" Type="http://schemas.openxmlformats.org/officeDocument/2006/relationships/image" Target="../media/image6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4" Type="http://schemas.openxmlformats.org/officeDocument/2006/relationships/image" Target="../media/image9.wm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hyperlink" Target="https://www.aps.anl.gov/Science/Scientific-Software/OASY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1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0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6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7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2819400"/>
            <a:ext cx="8991600" cy="860425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/>
              <a:t>Introduction to SHADOW and </a:t>
            </a:r>
            <a:r>
              <a:rPr lang="en-US" sz="4000" dirty="0" err="1" smtClean="0"/>
              <a:t>ShadowOui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</p:txBody>
      </p:sp>
      <p:pic>
        <p:nvPicPr>
          <p:cNvPr id="4" name="Picture 3" descr="ALS_panoramic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560320"/>
          </a:xfrm>
          <a:prstGeom prst="rect">
            <a:avLst/>
          </a:prstGeom>
        </p:spPr>
      </p:pic>
      <p:pic>
        <p:nvPicPr>
          <p:cNvPr id="5" name="Picture 25" descr="LBL_logo_bl_notex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2" y="5943600"/>
            <a:ext cx="723331" cy="5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0000_2016_ALS_Primary_Multiblue_SIgnature_RGB_ELCTRONIC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0" t="20329" r="14864" b="19975"/>
          <a:stretch/>
        </p:blipFill>
        <p:spPr>
          <a:xfrm>
            <a:off x="7440728" y="5761406"/>
            <a:ext cx="1178556" cy="777239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457200" y="3886200"/>
            <a:ext cx="64008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800" b="1" kern="1200" baseline="0">
                <a:solidFill>
                  <a:srgbClr val="006BA6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dirty="0" smtClean="0">
                <a:solidFill>
                  <a:schemeClr val="tx2"/>
                </a:solidFill>
              </a:rPr>
              <a:t>Manuel Sanchez del Rio </a:t>
            </a:r>
          </a:p>
          <a:p>
            <a:pPr>
              <a:spcBef>
                <a:spcPts val="300"/>
              </a:spcBef>
            </a:pPr>
            <a:r>
              <a:rPr lang="en-US" sz="2400" b="0" dirty="0" err="1" smtClean="0">
                <a:solidFill>
                  <a:schemeClr val="bg2">
                    <a:lumMod val="50000"/>
                  </a:schemeClr>
                </a:solidFill>
              </a:rPr>
              <a:t>srio@lbl.gov</a:t>
            </a:r>
            <a:endParaRPr lang="en-US" sz="2400" b="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3" y="5995145"/>
            <a:ext cx="2723721" cy="4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9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15543" y="1676558"/>
            <a:ext cx="1474617" cy="2013476"/>
          </a:xfrm>
          <a:prstGeom prst="roundRect">
            <a:avLst/>
          </a:prstGeom>
          <a:solidFill>
            <a:srgbClr val="FFC000">
              <a:alpha val="39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410" y="87588"/>
            <a:ext cx="7772400" cy="609600"/>
          </a:xfrm>
        </p:spPr>
        <p:txBody>
          <a:bodyPr/>
          <a:lstStyle/>
          <a:p>
            <a:r>
              <a:rPr lang="en-US" dirty="0" smtClean="0"/>
              <a:t>Sources III (</a:t>
            </a:r>
            <a:r>
              <a:rPr lang="en-US" dirty="0" err="1" smtClean="0"/>
              <a:t>Undulator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3" y="664252"/>
            <a:ext cx="1085850" cy="96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26" y="3838575"/>
            <a:ext cx="1209675" cy="11144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7091" y="693821"/>
            <a:ext cx="54234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Fake Geometrical Source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(Gaussian spatial + Gaussian </a:t>
            </a:r>
            <a:r>
              <a:rPr lang="en-US" sz="2400" dirty="0" err="1" smtClean="0">
                <a:solidFill>
                  <a:schemeClr val="tx2"/>
                </a:solidFill>
                <a:latin typeface="Calibri"/>
                <a:cs typeface="Calibri"/>
              </a:rPr>
              <a:t>divergency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239" y="1536152"/>
            <a:ext cx="2719441" cy="2000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679" y="4817378"/>
            <a:ext cx="1893439" cy="142826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435184" y="4328812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789.938eV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4284" y="4804459"/>
            <a:ext cx="1961990" cy="14551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47549" y="4291572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806.060eV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0440" y="4817378"/>
            <a:ext cx="2010493" cy="14960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00543" y="4328091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814.121eV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67" y="4789756"/>
            <a:ext cx="1829371" cy="1128915"/>
          </a:xfrm>
          <a:prstGeom prst="rect">
            <a:avLst/>
          </a:prstGeom>
        </p:spPr>
      </p:pic>
      <p:graphicFrame>
        <p:nvGraphicFramePr>
          <p:cNvPr id="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771077"/>
              </p:ext>
            </p:extLst>
          </p:nvPr>
        </p:nvGraphicFramePr>
        <p:xfrm>
          <a:off x="217110" y="2395884"/>
          <a:ext cx="1224717" cy="408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" name="Equation" r:id="rId10" imgW="1333440" imgH="444240" progId="">
                  <p:embed/>
                </p:oleObj>
              </mc:Choice>
              <mc:Fallback>
                <p:oleObj name="Equation" r:id="rId10" imgW="1333440" imgH="444240" progId="">
                  <p:embed/>
                  <p:pic>
                    <p:nvPicPr>
                      <p:cNvPr id="409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110" y="2395884"/>
                        <a:ext cx="1224717" cy="4082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390338"/>
              </p:ext>
            </p:extLst>
          </p:nvPr>
        </p:nvGraphicFramePr>
        <p:xfrm>
          <a:off x="266727" y="3180256"/>
          <a:ext cx="1235994" cy="348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" name="Equation" r:id="rId12" imgW="1574640" imgH="444240" progId="">
                  <p:embed/>
                </p:oleObj>
              </mc:Choice>
              <mc:Fallback>
                <p:oleObj name="Equation" r:id="rId12" imgW="1574640" imgH="444240" progId="">
                  <p:embed/>
                  <p:pic>
                    <p:nvPicPr>
                      <p:cNvPr id="409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27" y="3180256"/>
                        <a:ext cx="1235994" cy="348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2081" y="2131051"/>
            <a:ext cx="1461854" cy="130182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83537" y="3987791"/>
            <a:ext cx="19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Full </a:t>
            </a:r>
            <a:r>
              <a:rPr lang="en-US" sz="2400" dirty="0" err="1" smtClean="0">
                <a:solidFill>
                  <a:schemeClr val="tx2"/>
                </a:solidFill>
                <a:latin typeface="Calibri"/>
                <a:cs typeface="Calibri"/>
              </a:rPr>
              <a:t>Undulator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79202" y="1634735"/>
            <a:ext cx="2510770" cy="18154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642" y="1645781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Single e</a:t>
            </a:r>
            <a:r>
              <a:rPr lang="en-US" sz="2400" baseline="30000" dirty="0" smtClean="0">
                <a:solidFill>
                  <a:schemeClr val="tx2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543" y="2030534"/>
            <a:ext cx="129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Divergence: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0044" y="2761198"/>
            <a:ext cx="60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Size: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90160" y="1676558"/>
            <a:ext cx="1760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Calibri"/>
                <a:cs typeface="Calibri"/>
              </a:rPr>
              <a:t>Photon source: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649998" y="1696978"/>
            <a:ext cx="1702802" cy="2036822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6200" y="664252"/>
            <a:ext cx="8991600" cy="3085815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6201" y="3824840"/>
            <a:ext cx="8991599" cy="2546699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46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Grp="1"/>
          </p:cNvSpPr>
          <p:nvPr>
            <p:ph type="title"/>
          </p:nvPr>
        </p:nvSpPr>
        <p:spPr>
          <a:xfrm>
            <a:off x="457200" y="276225"/>
            <a:ext cx="8229600" cy="1143000"/>
          </a:xfrm>
        </p:spPr>
        <p:txBody>
          <a:bodyPr/>
          <a:lstStyle/>
          <a:p>
            <a:r>
              <a:rPr lang="en-US" dirty="0"/>
              <a:t>Optical Elements (mirrors)</a:t>
            </a:r>
            <a:r>
              <a:rPr lang="en-US" altLang="en-US" dirty="0" smtClean="0">
                <a:ea typeface="ＭＳ Ｐゴシック" panose="020B0600070205080204" pitchFamily="34" charset="-128"/>
              </a:rPr>
              <a:t/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sz="3600" dirty="0" smtClean="0">
                <a:ea typeface="ＭＳ Ｐゴシック" panose="020B0600070205080204" pitchFamily="34" charset="-128"/>
              </a:rPr>
              <a:t>Geometrical model        Physical model</a:t>
            </a: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6148" name="Picture 6" descr="400px-Reflect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87500"/>
            <a:ext cx="38100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2" name="Rectangle 14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3" name="Rectangle 16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graphicFrame>
        <p:nvGraphicFramePr>
          <p:cNvPr id="614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7327255"/>
              </p:ext>
            </p:extLst>
          </p:nvPr>
        </p:nvGraphicFramePr>
        <p:xfrm>
          <a:off x="5233988" y="2590800"/>
          <a:ext cx="3529012" cy="594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" name="Equation" r:id="rId4" imgW="2997000" imgH="507960" progId="Equation.DSMT4">
                  <p:embed/>
                </p:oleObj>
              </mc:Choice>
              <mc:Fallback>
                <p:oleObj name="Equation" r:id="rId4" imgW="2997000" imgH="507960" progId="Equation.DSMT4">
                  <p:embed/>
                  <p:pic>
                    <p:nvPicPr>
                      <p:cNvPr id="614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988" y="2590800"/>
                        <a:ext cx="3529012" cy="594873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93700" y="3535363"/>
            <a:ext cx="3700463" cy="2062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155" name="TextBox 12"/>
          <p:cNvSpPr txBox="1">
            <a:spLocks noChangeArrowheads="1"/>
          </p:cNvSpPr>
          <p:nvPr/>
        </p:nvSpPr>
        <p:spPr bwMode="auto">
          <a:xfrm>
            <a:off x="4894263" y="1447800"/>
            <a:ext cx="4038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Fresnel equations give the reflectivity as a function of angle and photon energy. As a consequence, one gets the critical angle: </a:t>
            </a:r>
            <a:endParaRPr lang="en-GB" altLang="en-US"/>
          </a:p>
        </p:txBody>
      </p:sp>
      <p:pic>
        <p:nvPicPr>
          <p:cNvPr id="6156" name="Picture 18" descr="\mathbf{\hat{d}}_\mathrm{s} = 2 \left(\mathbf{\hat{d}}_\mathrm{n} \cdot \mathbf{\hat{d}}_\mathrm{i}\right) \mathbf{\hat{d}}_\mathrm{n} - \mathbf{\hat{d}}_\mathrm{i},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149" y="4361642"/>
            <a:ext cx="2273300" cy="40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0700" y="3251706"/>
            <a:ext cx="4703239" cy="28156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11513" y="3789441"/>
            <a:ext cx="214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Si  </a:t>
            </a:r>
            <a:r>
              <a:rPr lang="en-US" sz="2400" dirty="0" smtClean="0">
                <a:solidFill>
                  <a:srgbClr val="FFFF00"/>
                </a:solidFill>
                <a:latin typeface="Symbol" panose="05050102010706020507" pitchFamily="18" charset="2"/>
                <a:cs typeface="Calibri"/>
              </a:rPr>
              <a:t>s</a:t>
            </a:r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-reflectivity</a:t>
            </a:r>
          </a:p>
        </p:txBody>
      </p:sp>
    </p:spTree>
    <p:extLst>
      <p:ext uri="{BB962C8B-B14F-4D97-AF65-F5344CB8AC3E}">
        <p14:creationId xmlns:p14="http://schemas.microsoft.com/office/powerpoint/2010/main" val="245810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1"/>
            <a:ext cx="7772400" cy="685800"/>
          </a:xfrm>
        </p:spPr>
        <p:txBody>
          <a:bodyPr/>
          <a:lstStyle/>
          <a:p>
            <a:r>
              <a:rPr lang="en-US" dirty="0" smtClean="0"/>
              <a:t>Optical Elements (gratings)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8600" y="13716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200" dirty="0" smtClean="0"/>
              <a:t>Geometrical model                 Physical model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58" y="1828800"/>
            <a:ext cx="4082949" cy="3652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5400" y="2248328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No model (yet) in SHADOW for grating efficiency</a:t>
            </a:r>
          </a:p>
          <a:p>
            <a:endParaRPr lang="en-US" sz="2400" dirty="0">
              <a:solidFill>
                <a:schemeClr val="tx2"/>
              </a:solidFill>
              <a:latin typeface="Calibri"/>
              <a:cs typeface="Calibri"/>
            </a:endParaRP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SHADOW uses Fresnel equations like for mirrors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1828800"/>
            <a:ext cx="609600" cy="4572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0658" y="5659886"/>
            <a:ext cx="2778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from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doi.org/10.5772/51044</a:t>
            </a:r>
            <a:endParaRPr lang="en-US" sz="1400" dirty="0" smtClean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99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1"/>
            <a:ext cx="7772400" cy="685800"/>
          </a:xfrm>
        </p:spPr>
        <p:txBody>
          <a:bodyPr/>
          <a:lstStyle/>
          <a:p>
            <a:r>
              <a:rPr lang="en-US" dirty="0" smtClean="0"/>
              <a:t>Optical Elements (crystals)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8600" y="1371600"/>
            <a:ext cx="7772400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200" dirty="0" smtClean="0"/>
              <a:t>Geometrical model                 Physical model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52400" y="1828800"/>
            <a:ext cx="609600" cy="457200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971800"/>
            <a:ext cx="4277227" cy="2743200"/>
          </a:xfrm>
          <a:prstGeom prst="rect">
            <a:avLst/>
          </a:prstGeom>
        </p:spPr>
      </p:pic>
      <p:pic>
        <p:nvPicPr>
          <p:cNvPr id="9" name="Picture 4" descr="spie_crys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981200"/>
            <a:ext cx="1905000" cy="1651644"/>
          </a:xfrm>
          <a:prstGeom prst="rect">
            <a:avLst/>
          </a:prstGeom>
          <a:noFill/>
        </p:spPr>
      </p:pic>
      <p:pic>
        <p:nvPicPr>
          <p:cNvPr id="10" name="Picture 7" descr="spie_crys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2057400"/>
            <a:ext cx="2007177" cy="144780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2057400"/>
            <a:ext cx="3132348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3733800"/>
            <a:ext cx="1854200" cy="63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267200"/>
            <a:ext cx="3060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29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smtClean="0"/>
              <a:t>Mirrors and aberrations</a:t>
            </a:r>
            <a:endParaRPr lang="en-US" dirty="0"/>
          </a:p>
        </p:txBody>
      </p:sp>
      <p:pic>
        <p:nvPicPr>
          <p:cNvPr id="4" name="Picture 6" descr="als105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2255838"/>
            <a:ext cx="3078163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7648575" y="2484438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q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6429375" y="2484438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p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7981950" y="2969250"/>
            <a:ext cx="0" cy="5097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aphicFrame>
        <p:nvGraphicFramePr>
          <p:cNvPr id="8" name="Object 17"/>
          <p:cNvGraphicFramePr>
            <a:graphicFrameLocks noChangeAspect="1"/>
          </p:cNvGraphicFramePr>
          <p:nvPr/>
        </p:nvGraphicFramePr>
        <p:xfrm>
          <a:off x="6056313" y="5245100"/>
          <a:ext cx="19621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Equation" r:id="rId4" imgW="1968480" imgH="787320" progId="Equation.DSMT4">
                  <p:embed/>
                </p:oleObj>
              </mc:Choice>
              <mc:Fallback>
                <p:oleObj name="Equation" r:id="rId4" imgW="196848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6313" y="5245100"/>
                        <a:ext cx="19621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088399"/>
              </p:ext>
            </p:extLst>
          </p:nvPr>
        </p:nvGraphicFramePr>
        <p:xfrm>
          <a:off x="6102350" y="4020143"/>
          <a:ext cx="20256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6" name="Equation" r:id="rId6" imgW="2031840" imgH="787320" progId="Equation.DSMT4">
                  <p:embed/>
                </p:oleObj>
              </mc:Choice>
              <mc:Fallback>
                <p:oleObj name="Equation" r:id="rId6" imgW="203184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2350" y="4020143"/>
                        <a:ext cx="20256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/>
          <p:nvPr/>
        </p:nvSpPr>
        <p:spPr>
          <a:xfrm rot="19803944">
            <a:off x="7158065" y="2259458"/>
            <a:ext cx="1258717" cy="12599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295020" y="2969250"/>
            <a:ext cx="1691210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2425" y="2969250"/>
            <a:ext cx="241472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867650" y="2484438"/>
            <a:ext cx="260350" cy="99460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763504" y="1936234"/>
            <a:ext cx="40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7894841" y="296925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r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16" name="Rectangle 3"/>
          <p:cNvSpPr txBox="1">
            <a:spLocks/>
          </p:cNvSpPr>
          <p:nvPr/>
        </p:nvSpPr>
        <p:spPr>
          <a:xfrm>
            <a:off x="0" y="1332061"/>
            <a:ext cx="6102350" cy="5105400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Ellipsoid: Point to point focusing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err="1" smtClean="0">
                <a:ea typeface="ＭＳ Ｐゴシック" panose="020B0600070205080204" pitchFamily="34" charset="-128"/>
              </a:rPr>
              <a:t>Paraboloid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: Collimating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Focalization in two planes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ea typeface="ＭＳ Ｐゴシック" panose="020B0600070205080204" pitchFamily="34" charset="-128"/>
              </a:rPr>
              <a:t>Tangential or </a:t>
            </a:r>
            <a:r>
              <a:rPr lang="en-US" altLang="en-US" sz="2200" dirty="0" err="1" smtClean="0">
                <a:ea typeface="ＭＳ Ｐゴシック" panose="020B0600070205080204" pitchFamily="34" charset="-128"/>
              </a:rPr>
              <a:t>Meridional</a:t>
            </a:r>
            <a:r>
              <a:rPr lang="en-US" altLang="en-US" sz="2200" dirty="0" smtClean="0">
                <a:ea typeface="ＭＳ Ｐゴシック" panose="020B0600070205080204" pitchFamily="34" charset="-128"/>
              </a:rPr>
              <a:t> (ellipse or parabola)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ea typeface="ＭＳ Ｐゴシック" panose="020B0600070205080204" pitchFamily="34" charset="-128"/>
              </a:rPr>
              <a:t>Sagittal (circle)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Demagnification: </a:t>
            </a:r>
            <a:r>
              <a:rPr lang="en-US" altLang="en-US" sz="2400" dirty="0" smtClean="0">
                <a:solidFill>
                  <a:schemeClr val="accent2"/>
                </a:solidFill>
                <a:ea typeface="ＭＳ Ｐゴシック" panose="020B0600070205080204" pitchFamily="34" charset="-128"/>
              </a:rPr>
              <a:t>M=p/q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Easier manufacturing: 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2D: Ellipsoid =&gt; Toroid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Only one plane:  cylinder Ellipsoid (ellipse)=&gt; cylinder (circle)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Sagittal radius: non-linear (ellipsoid) =&gt; constant (cylinder) or linear (cone), 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All mirrors produce aberrations</a:t>
            </a:r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772400" cy="1362075"/>
          </a:xfrm>
        </p:spPr>
        <p:txBody>
          <a:bodyPr/>
          <a:lstStyle/>
          <a:p>
            <a:r>
              <a:rPr lang="en-US" dirty="0" smtClean="0"/>
              <a:t>Crystal </a:t>
            </a:r>
            <a:r>
              <a:rPr lang="en-US" dirty="0" err="1" smtClean="0"/>
              <a:t>monochromators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649288"/>
            <a:ext cx="8229600" cy="1484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altLang="en-US" sz="2400" smtClean="0">
                <a:ea typeface="ＭＳ Ｐゴシック" panose="020B0600070205080204" pitchFamily="34" charset="-128"/>
              </a:rPr>
              <a:t>Theory of the Use of More Than Two Successive X-Ray Crystal Reflections to Obtain Increased Resolving Power</a:t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r>
              <a:rPr lang="en-US" altLang="en-US" sz="2400" smtClean="0">
                <a:ea typeface="ＭＳ Ｐゴシック" panose="020B0600070205080204" pitchFamily="34" charset="-128"/>
              </a:rPr>
              <a:t>J W. M. DuMond Phys. Rev. 52, 872 – (1937)</a:t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r>
              <a:rPr lang="en-US" altLang="en-US" sz="2400" smtClean="0">
                <a:ea typeface="ＭＳ Ｐゴシック" panose="020B0600070205080204" pitchFamily="34" charset="-128"/>
                <a:hlinkClick r:id="rId2"/>
              </a:rPr>
              <a:t>http://dx.doi.org/10.1103/PhysRev.52.872</a:t>
            </a:r>
            <a:r>
              <a:rPr lang="en-US" altLang="en-US" sz="2400" smtClean="0">
                <a:ea typeface="ＭＳ Ｐゴシック" panose="020B0600070205080204" pitchFamily="34" charset="-128"/>
              </a:rPr>
              <a:t/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endParaRPr lang="en-US" altLang="en-US" sz="2400" smtClean="0">
              <a:ea typeface="ＭＳ Ｐゴシック" panose="020B0600070205080204" pitchFamily="34" charset="-128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98800"/>
            <a:ext cx="32162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1893888"/>
            <a:ext cx="3262312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2133600"/>
            <a:ext cx="232251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4343400"/>
            <a:ext cx="2473325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4095750"/>
            <a:ext cx="3590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7"/>
          <p:cNvSpPr txBox="1">
            <a:spLocks noChangeArrowheads="1"/>
          </p:cNvSpPr>
          <p:nvPr/>
        </p:nvSpPr>
        <p:spPr bwMode="auto">
          <a:xfrm>
            <a:off x="5984835" y="152400"/>
            <a:ext cx="319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 dirty="0">
                <a:solidFill>
                  <a:srgbClr val="FF0000"/>
                </a:solidFill>
              </a:rPr>
              <a:t>ex17_crystalmono.ows</a:t>
            </a:r>
            <a:endParaRPr lang="en-GB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57201"/>
            <a:ext cx="8839200" cy="838200"/>
          </a:xfrm>
        </p:spPr>
        <p:txBody>
          <a:bodyPr/>
          <a:lstStyle/>
          <a:p>
            <a:r>
              <a:rPr lang="en-US" dirty="0" smtClean="0"/>
              <a:t>Crystal curvature and spectral resolution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359" y="1263726"/>
            <a:ext cx="4424728" cy="956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2486"/>
            <a:ext cx="9144000" cy="946514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791200" y="2667000"/>
            <a:ext cx="2057400" cy="762000"/>
          </a:xfrm>
          <a:prstGeom prst="round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76800" y="3657600"/>
            <a:ext cx="37089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Zero for Rowland mounting: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p = R sin(</a:t>
            </a:r>
            <a:r>
              <a:rPr lang="en-US" sz="2400" dirty="0" smtClean="0">
                <a:solidFill>
                  <a:schemeClr val="tx2"/>
                </a:solidFill>
                <a:latin typeface="Symbol" charset="2"/>
                <a:cs typeface="Symbol" charset="2"/>
              </a:rPr>
              <a:t>q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) that for Bragg 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symmetric reflection means </a:t>
            </a:r>
          </a:p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1:1 magnification</a:t>
            </a:r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smtClean="0"/>
              <a:t>X-ray Lenses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83668" y="3647939"/>
            <a:ext cx="2916324" cy="14041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04015" y="1188706"/>
            <a:ext cx="0" cy="15122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043608" y="2500219"/>
            <a:ext cx="3243808" cy="14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43808" y="2145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19972" y="2500219"/>
            <a:ext cx="33283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40152" y="2145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15616" y="1991755"/>
            <a:ext cx="64447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115616" y="1415691"/>
            <a:ext cx="3204356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4283968" y="1415691"/>
            <a:ext cx="2772308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51620" y="1991755"/>
            <a:ext cx="3168352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283968" y="1991755"/>
            <a:ext cx="2736304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 descr="C:\Users\srio\Downloads\CodeCogsEqn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00" y="2783843"/>
            <a:ext cx="1485900" cy="714375"/>
          </a:xfrm>
          <a:prstGeom prst="rect">
            <a:avLst/>
          </a:prstGeom>
          <a:noFill/>
        </p:spPr>
      </p:pic>
      <p:sp>
        <p:nvSpPr>
          <p:cNvPr id="17" name="Freeform 16"/>
          <p:cNvSpPr/>
          <p:nvPr/>
        </p:nvSpPr>
        <p:spPr>
          <a:xfrm rot="5400000">
            <a:off x="1247579" y="3948024"/>
            <a:ext cx="1376238" cy="776068"/>
          </a:xfrm>
          <a:custGeom>
            <a:avLst/>
            <a:gdLst>
              <a:gd name="connsiteX0" fmla="*/ 0 w 2757267"/>
              <a:gd name="connsiteY0" fmla="*/ 776068 h 776068"/>
              <a:gd name="connsiteX1" fmla="*/ 1378633 w 2757267"/>
              <a:gd name="connsiteY1" fmla="*/ 2345 h 776068"/>
              <a:gd name="connsiteX2" fmla="*/ 2757267 w 2757267"/>
              <a:gd name="connsiteY2" fmla="*/ 762000 h 776068"/>
              <a:gd name="connsiteX3" fmla="*/ 2757267 w 2757267"/>
              <a:gd name="connsiteY3" fmla="*/ 762000 h 77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7267" h="776068">
                <a:moveTo>
                  <a:pt x="0" y="776068"/>
                </a:moveTo>
                <a:cubicBezTo>
                  <a:pt x="459544" y="390379"/>
                  <a:pt x="919089" y="4690"/>
                  <a:pt x="1378633" y="2345"/>
                </a:cubicBezTo>
                <a:cubicBezTo>
                  <a:pt x="1838177" y="0"/>
                  <a:pt x="2757267" y="762000"/>
                  <a:pt x="2757267" y="762000"/>
                </a:cubicBezTo>
                <a:lnTo>
                  <a:pt x="2757267" y="762000"/>
                </a:lnTo>
              </a:path>
            </a:pathLst>
          </a:cu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2375756" y="3611935"/>
            <a:ext cx="2484276" cy="14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23528" y="4332015"/>
            <a:ext cx="3888432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59532" y="4007979"/>
            <a:ext cx="1728192" cy="396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23728" y="4007979"/>
            <a:ext cx="2016224" cy="3240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utoShape 7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AutoShape 9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AutoShape 11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609600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5" name="Picture 13" descr="https://latex.codecogs.com/gif.latex?%5Cdpi%7B150%7D%20%5Csin%5Ctheta_1%20%3D%20%281-%5Cdelta%29%20%5Csin%5Ctheta_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5088099"/>
            <a:ext cx="2076450" cy="238125"/>
          </a:xfrm>
          <a:prstGeom prst="rect">
            <a:avLst/>
          </a:prstGeom>
          <a:noFill/>
        </p:spPr>
      </p:pic>
      <p:pic>
        <p:nvPicPr>
          <p:cNvPr id="26" name="Picture 16" descr="https://www.latex4technics.com/l4ttemp/w9vwfe.png?149025823417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5516" y="5340127"/>
            <a:ext cx="4248150" cy="561975"/>
          </a:xfrm>
          <a:prstGeom prst="rect">
            <a:avLst/>
          </a:prstGeom>
          <a:noFill/>
        </p:spPr>
      </p:pic>
      <p:graphicFrame>
        <p:nvGraphicFramePr>
          <p:cNvPr id="2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463963"/>
              </p:ext>
            </p:extLst>
          </p:nvPr>
        </p:nvGraphicFramePr>
        <p:xfrm>
          <a:off x="6174444" y="5390758"/>
          <a:ext cx="138588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Equation" r:id="rId6" imgW="676440" imgH="383760" progId="Equation.DSMT4">
                  <p:embed/>
                </p:oleObj>
              </mc:Choice>
              <mc:Fallback>
                <p:oleObj name="Equation" r:id="rId6" imgW="676440" imgH="383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4444" y="5390758"/>
                        <a:ext cx="1385888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8" name="Image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34266" y="3559212"/>
            <a:ext cx="2972012" cy="18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70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4520" y="228600"/>
            <a:ext cx="9000773" cy="14802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none" baseline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3600" dirty="0" smtClean="0"/>
              <a:t>CRL (COMPOUND REFRACTIVE LENSES)</a:t>
            </a:r>
            <a:br>
              <a:rPr lang="en-US" sz="3600" dirty="0" smtClean="0"/>
            </a:br>
            <a:r>
              <a:rPr lang="en-US" sz="3600" dirty="0" smtClean="0"/>
              <a:t>= replicate N lenses</a:t>
            </a:r>
            <a:br>
              <a:rPr lang="en-US" sz="3600" dirty="0" smtClean="0"/>
            </a:br>
            <a:endParaRPr lang="en-GB" sz="3600" dirty="0"/>
          </a:p>
        </p:txBody>
      </p:sp>
      <p:pic>
        <p:nvPicPr>
          <p:cNvPr id="4" name="Picture 2" descr="N:\scisoft\XRayOptics\OASYS_VE_RNICE8\shadowOui\orangecontrib\shadow\widgets\compound_optical_elements\icons\cr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1900" y="1777970"/>
            <a:ext cx="2520280" cy="2520280"/>
          </a:xfrm>
          <a:prstGeom prst="rect">
            <a:avLst/>
          </a:prstGeom>
          <a:noFill/>
        </p:spPr>
      </p:pic>
      <p:pic>
        <p:nvPicPr>
          <p:cNvPr id="5" name="Picture 3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5716" y="2282026"/>
            <a:ext cx="1524000" cy="1524000"/>
          </a:xfrm>
          <a:prstGeom prst="rect">
            <a:avLst/>
          </a:prstGeom>
          <a:noFill/>
        </p:spPr>
      </p:pic>
      <p:pic>
        <p:nvPicPr>
          <p:cNvPr id="6" name="Picture 4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548" y="2282026"/>
            <a:ext cx="1524000" cy="1524000"/>
          </a:xfrm>
          <a:prstGeom prst="rect">
            <a:avLst/>
          </a:prstGeom>
          <a:noFill/>
        </p:spPr>
      </p:pic>
      <p:pic>
        <p:nvPicPr>
          <p:cNvPr id="7" name="Picture 5" descr="N:\scisoft\XRayOptics\OASYS_VE_RNICE8\shadowOui\orangecontrib\shadow\widgets\compound_optical_elements\icons\transfocat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2102006"/>
            <a:ext cx="1872208" cy="1872208"/>
          </a:xfrm>
          <a:prstGeom prst="rect">
            <a:avLst/>
          </a:prstGeom>
          <a:noFill/>
        </p:spPr>
      </p:pic>
      <p:pic>
        <p:nvPicPr>
          <p:cNvPr id="8" name="Picture 7" descr="https://www.latex4technics.com/l4ttemp/w9vwfe.png?149026245525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3830198"/>
            <a:ext cx="676275" cy="495301"/>
          </a:xfrm>
          <a:prstGeom prst="rect">
            <a:avLst/>
          </a:prstGeom>
          <a:noFill/>
        </p:spPr>
      </p:pic>
      <p:pic>
        <p:nvPicPr>
          <p:cNvPr id="9" name="Picture 9" descr="https://www.latex4technics.com/l4ttemp/w9vwfe.png?149026251094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7744" y="3794194"/>
            <a:ext cx="742950" cy="495301"/>
          </a:xfrm>
          <a:prstGeom prst="rect">
            <a:avLst/>
          </a:prstGeom>
          <a:noFill/>
        </p:spPr>
      </p:pic>
      <p:pic>
        <p:nvPicPr>
          <p:cNvPr id="10" name="Picture 11" descr="https://www.latex4technics.com/l4ttemp/w9vwfe.png?149026263100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19972" y="3794194"/>
            <a:ext cx="942975" cy="495301"/>
          </a:xfrm>
          <a:prstGeom prst="rect">
            <a:avLst/>
          </a:prstGeom>
          <a:noFill/>
        </p:spPr>
      </p:pic>
      <p:pic>
        <p:nvPicPr>
          <p:cNvPr id="11" name="Picture 13" descr="https://www.latex4technics.com/l4ttemp/w9vwfe.png?149026272717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60232" y="3830198"/>
            <a:ext cx="1847850" cy="51435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0" y="1885982"/>
            <a:ext cx="17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interface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2267744" y="1849978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Lens 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3671900" y="1705962"/>
            <a:ext cx="255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Compound Refractive Lens (CRL)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6840252" y="184997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Transfocator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1259632" y="4838310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dirty="0" smtClean="0">
                <a:solidFill>
                  <a:srgbClr val="000090"/>
                </a:solidFill>
              </a:rPr>
              <a:t>1996 Experimental demonstration of CRL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0"/>
                </a:solidFill>
              </a:rPr>
              <a:t>A. </a:t>
            </a:r>
            <a:r>
              <a:rPr lang="en-GB" dirty="0" err="1" smtClean="0">
                <a:solidFill>
                  <a:srgbClr val="000090"/>
                </a:solidFill>
              </a:rPr>
              <a:t>Snigirev</a:t>
            </a:r>
            <a:r>
              <a:rPr lang="en-GB" dirty="0" smtClean="0">
                <a:solidFill>
                  <a:srgbClr val="000090"/>
                </a:solidFill>
              </a:rPr>
              <a:t> </a:t>
            </a:r>
            <a:r>
              <a:rPr lang="en-GB" i="1" dirty="0" smtClean="0">
                <a:solidFill>
                  <a:srgbClr val="000090"/>
                </a:solidFill>
              </a:rPr>
              <a:t>et al </a:t>
            </a:r>
            <a:r>
              <a:rPr lang="en-GB" dirty="0" smtClean="0">
                <a:solidFill>
                  <a:srgbClr val="000090"/>
                </a:solidFill>
              </a:rPr>
              <a:t>Nature 384 (1996) 49</a:t>
            </a:r>
          </a:p>
          <a:p>
            <a:pPr lvl="0"/>
            <a:endParaRPr lang="en-GB" b="1" dirty="0" smtClean="0">
              <a:solidFill>
                <a:srgbClr val="000090"/>
              </a:solidFill>
            </a:endParaRPr>
          </a:p>
          <a:p>
            <a:pPr lvl="0"/>
            <a:r>
              <a:rPr lang="en-GB" b="1" dirty="0" smtClean="0">
                <a:solidFill>
                  <a:srgbClr val="000090"/>
                </a:solidFill>
              </a:rPr>
              <a:t>2011 </a:t>
            </a:r>
            <a:r>
              <a:rPr lang="en-GB" b="1" dirty="0" err="1" smtClean="0">
                <a:solidFill>
                  <a:srgbClr val="000090"/>
                </a:solidFill>
              </a:rPr>
              <a:t>Transfocator</a:t>
            </a:r>
            <a:endParaRPr lang="en-GB" b="1" dirty="0" smtClean="0">
              <a:solidFill>
                <a:srgbClr val="00009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59632" y="2534054"/>
            <a:ext cx="104411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70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err="1" smtClean="0"/>
              <a:t>Beamline</a:t>
            </a:r>
            <a:r>
              <a:rPr lang="en-US" dirty="0" smtClean="0"/>
              <a:t> ISN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19200"/>
            <a:ext cx="7416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7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343400"/>
          </a:xfrm>
        </p:spPr>
        <p:txBody>
          <a:bodyPr>
            <a:normAutofit fontScale="40000" lnSpcReduction="20000"/>
          </a:bodyPr>
          <a:lstStyle/>
          <a:p>
            <a:r>
              <a:rPr lang="en-US" sz="6400" dirty="0" smtClean="0"/>
              <a:t>History</a:t>
            </a:r>
            <a:r>
              <a:rPr lang="en-US" sz="6400" dirty="0"/>
              <a:t>
What you must know of SHADOW and </a:t>
            </a:r>
            <a:r>
              <a:rPr lang="en-US" sz="6400" dirty="0" err="1"/>
              <a:t>ShadowOui</a:t>
            </a:r>
            <a:r>
              <a:rPr lang="en-US" sz="6400" dirty="0"/>
              <a:t> does not </a:t>
            </a:r>
            <a:r>
              <a:rPr lang="en-US" sz="6400" dirty="0" smtClean="0"/>
              <a:t>do it for you</a:t>
            </a:r>
            <a:r>
              <a:rPr lang="en-US" sz="6400" dirty="0"/>
              <a:t>
</a:t>
            </a:r>
            <a:r>
              <a:rPr lang="en-US" sz="6400" dirty="0" smtClean="0"/>
              <a:t>Exercises</a:t>
            </a:r>
            <a:endParaRPr lang="en-US" sz="6400" dirty="0"/>
          </a:p>
          <a:p>
            <a:pPr lvl="1"/>
            <a:r>
              <a:rPr lang="en-US" sz="6000" dirty="0" smtClean="0"/>
              <a:t>Sources: Geometrical, </a:t>
            </a:r>
            <a:r>
              <a:rPr lang="en-US" sz="6000" dirty="0" err="1" smtClean="0"/>
              <a:t>Undulator</a:t>
            </a:r>
            <a:r>
              <a:rPr lang="en-US" sz="6000" dirty="0" smtClean="0"/>
              <a:t> Gaussian, </a:t>
            </a:r>
            <a:r>
              <a:rPr lang="en-US" sz="6000" dirty="0" err="1" smtClean="0"/>
              <a:t>Undulator</a:t>
            </a:r>
            <a:r>
              <a:rPr lang="en-US" sz="6000" dirty="0" smtClean="0"/>
              <a:t> Full</a:t>
            </a:r>
            <a:r>
              <a:rPr lang="en-US" sz="6000" dirty="0"/>
              <a:t>
</a:t>
            </a:r>
            <a:r>
              <a:rPr lang="en-US" sz="6000" dirty="0" smtClean="0"/>
              <a:t>Mirror </a:t>
            </a:r>
            <a:r>
              <a:rPr lang="en-US" sz="6000" dirty="0"/>
              <a:t>systems and </a:t>
            </a:r>
            <a:r>
              <a:rPr lang="en-US" sz="6000" dirty="0" smtClean="0"/>
              <a:t>aberrations</a:t>
            </a:r>
            <a:r>
              <a:rPr lang="en-US" sz="6000" dirty="0"/>
              <a:t>
</a:t>
            </a:r>
            <a:r>
              <a:rPr lang="en-US" sz="6000" dirty="0" smtClean="0"/>
              <a:t>Crystal </a:t>
            </a:r>
            <a:r>
              <a:rPr lang="en-US" sz="6000" dirty="0" err="1" smtClean="0"/>
              <a:t>monochromators</a:t>
            </a:r>
            <a:r>
              <a:rPr lang="en-US" sz="6000" dirty="0"/>
              <a:t>
</a:t>
            </a:r>
            <a:r>
              <a:rPr lang="en-US" sz="6000" dirty="0" smtClean="0"/>
              <a:t>Lenses</a:t>
            </a:r>
            <a:r>
              <a:rPr lang="en-US" sz="6000" dirty="0"/>
              <a:t>
</a:t>
            </a:r>
            <a:r>
              <a:rPr lang="en-US" sz="6000" dirty="0" smtClean="0"/>
              <a:t>Complete </a:t>
            </a:r>
            <a:r>
              <a:rPr lang="en-US" sz="6000" dirty="0" err="1"/>
              <a:t>Beamline</a:t>
            </a:r>
            <a:r>
              <a:rPr lang="en-US" sz="6000" dirty="0"/>
              <a:t> ISN </a:t>
            </a:r>
          </a:p>
          <a:p>
            <a:r>
              <a:rPr lang="en-US" dirty="0"/>
              <a:t>
</a:t>
            </a:r>
            <a:endParaRPr lang="en-US" dirty="0">
              <a:solidFill>
                <a:srgbClr val="0058A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631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smtClean="0"/>
              <a:t>Surface Errors: DABAM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0" y="1981200"/>
            <a:ext cx="4071969" cy="30944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81200" y="1371600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Direct link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133600"/>
            <a:ext cx="4318000" cy="3144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5410200"/>
            <a:ext cx="2286000" cy="699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5257800"/>
            <a:ext cx="1901548" cy="10399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8800" y="1371600"/>
            <a:ext cx="2256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Common format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661" y="4572000"/>
            <a:ext cx="1354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SRW Widget</a:t>
            </a:r>
            <a:endParaRPr lang="en-US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38" y="190500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  <a:latin typeface="Calibri"/>
                <a:cs typeface="Calibri"/>
              </a:rPr>
              <a:t>ShadowOui</a:t>
            </a:r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 Widget</a:t>
            </a:r>
            <a:endParaRPr lang="en-US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057400" y="2209800"/>
            <a:ext cx="609600" cy="762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447800" y="4419600"/>
            <a:ext cx="1143000" cy="3810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181600" y="4648200"/>
            <a:ext cx="762000" cy="7620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91000" y="480060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/>
                <a:cs typeface="Calibri"/>
              </a:rPr>
              <a:t>SYNED Widget</a:t>
            </a:r>
            <a:endParaRPr lang="en-US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495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772400" cy="1362075"/>
          </a:xfrm>
        </p:spPr>
        <p:txBody>
          <a:bodyPr/>
          <a:lstStyle/>
          <a:p>
            <a:r>
              <a:rPr lang="en-US" dirty="0" smtClean="0"/>
              <a:t>Surface </a:t>
            </a:r>
            <a:r>
              <a:rPr lang="en-US" dirty="0" smtClean="0"/>
              <a:t>Errors</a:t>
            </a:r>
            <a:endParaRPr lang="en-US" sz="3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2819400"/>
            <a:ext cx="2514600" cy="32995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2819400"/>
            <a:ext cx="4724400" cy="28819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71600" y="2286000"/>
            <a:ext cx="6266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Height Profile Simulator                       Pre-DABAM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995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434388" y="6613525"/>
            <a:ext cx="661987" cy="227013"/>
          </a:xfrm>
          <a:prstGeom prst="rect">
            <a:avLst/>
          </a:prstGeom>
        </p:spPr>
        <p:txBody>
          <a:bodyPr/>
          <a:lstStyle/>
          <a:p>
            <a:fld id="{2696B566-B30C-4BD4-838C-ED8539EF6E98}" type="slidenum">
              <a:rPr lang="en-GB"/>
              <a:pPr/>
              <a:t>3</a:t>
            </a:fld>
            <a:endParaRPr lang="en-GB"/>
          </a:p>
        </p:txBody>
      </p:sp>
      <p:sp>
        <p:nvSpPr>
          <p:cNvPr id="128005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Birth of </a:t>
            </a:r>
            <a:r>
              <a:rPr lang="en-US" dirty="0" smtClean="0"/>
              <a:t>SHADOW (~1980)</a:t>
            </a:r>
            <a:endParaRPr lang="fr-FR" dirty="0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324457" y="990600"/>
            <a:ext cx="4038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400" dirty="0"/>
              <a:t>Scientific motivation: </a:t>
            </a:r>
            <a:br>
              <a:rPr lang="en-US" sz="1400" dirty="0"/>
            </a:br>
            <a:r>
              <a:rPr lang="en-US" sz="1400" dirty="0"/>
              <a:t>Grating </a:t>
            </a:r>
            <a:r>
              <a:rPr lang="en-US" sz="1400" dirty="0" err="1"/>
              <a:t>monochromator</a:t>
            </a:r>
            <a:r>
              <a:rPr lang="en-US" sz="1400" dirty="0"/>
              <a:t> design, TGM, ERG, </a:t>
            </a:r>
            <a:r>
              <a:rPr lang="en-US" sz="1400" dirty="0" err="1"/>
              <a:t>toridal</a:t>
            </a:r>
            <a:r>
              <a:rPr lang="en-US" sz="1400" dirty="0"/>
              <a:t>, spherical mirrors.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Monte Carlo ray tracing program </a:t>
            </a:r>
            <a:r>
              <a:rPr lang="en-US" sz="1400" b="1" i="1" dirty="0"/>
              <a:t>designed</a:t>
            </a:r>
            <a:r>
              <a:rPr lang="en-US" sz="1400" dirty="0"/>
              <a:t> to simulate X-ray optical systems 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Requirements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Accuracy and reliability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Easy to use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Flexibility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Economy of computer resources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VAX-11 Computers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Efficient MC approach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Reduced number of rays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Exact simulation </a:t>
            </a:r>
            <a:r>
              <a:rPr lang="en-US" sz="1200" dirty="0" err="1"/>
              <a:t>os</a:t>
            </a:r>
            <a:r>
              <a:rPr lang="en-US" sz="1200" dirty="0"/>
              <a:t> SR sources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Vector calculus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Modular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User-interface</a:t>
            </a:r>
          </a:p>
          <a:p>
            <a:pPr lvl="1">
              <a:lnSpc>
                <a:spcPct val="80000"/>
              </a:lnSpc>
            </a:pPr>
            <a:r>
              <a:rPr lang="en-US" sz="1200" dirty="0"/>
              <a:t>Available to users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Two years development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Fortran 77+VAX/VMS extensions</a:t>
            </a:r>
            <a:endParaRPr lang="fr-FR" sz="1400" dirty="0"/>
          </a:p>
        </p:txBody>
      </p:sp>
      <p:pic>
        <p:nvPicPr>
          <p:cNvPr id="128008" name="Picture 8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629400" y="381000"/>
            <a:ext cx="2271712" cy="3290888"/>
          </a:xfrm>
          <a:noFill/>
          <a:ln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 rot="5400000">
            <a:off x="4854502" y="2047948"/>
            <a:ext cx="2241696" cy="5702300"/>
          </a:xfrm>
          <a:prstGeom prst="rect">
            <a:avLst/>
          </a:prstGeom>
          <a:noFill/>
          <a:ln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 rot="5400000">
            <a:off x="4572047" y="4687066"/>
            <a:ext cx="180306" cy="3006150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193363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4962"/>
            <a:ext cx="7049784" cy="5638800"/>
          </a:xfrm>
        </p:spPr>
        <p:txBody>
          <a:bodyPr/>
          <a:lstStyle/>
          <a:p>
            <a:r>
              <a:rPr lang="en-US" sz="3600" dirty="0" smtClean="0"/>
              <a:t>Shadow 1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VAX-VMS  1980-1990</a:t>
            </a:r>
            <a:br>
              <a:rPr lang="en-US" sz="3600" dirty="0" smtClean="0"/>
            </a:br>
            <a:r>
              <a:rPr lang="en-US" sz="3600" dirty="0" smtClean="0"/>
              <a:t>Shadow 2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1990 Unix workstations</a:t>
            </a:r>
            <a:br>
              <a:rPr lang="en-US" sz="3600" dirty="0" smtClean="0"/>
            </a:br>
            <a:r>
              <a:rPr lang="en-US" sz="3600" dirty="0" smtClean="0"/>
              <a:t>	XOP interface</a:t>
            </a:r>
            <a:br>
              <a:rPr lang="en-US" sz="3600" dirty="0" smtClean="0"/>
            </a:br>
            <a:r>
              <a:rPr lang="en-US" sz="3600" dirty="0" smtClean="0"/>
              <a:t>Shadow 3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2010 F90+Python binding</a:t>
            </a:r>
            <a:br>
              <a:rPr lang="en-US" sz="3600" dirty="0" smtClean="0"/>
            </a:br>
            <a:r>
              <a:rPr lang="en-US" sz="3600" dirty="0"/>
              <a:t>	</a:t>
            </a:r>
            <a:r>
              <a:rPr lang="en-US" sz="3600" dirty="0" smtClean="0"/>
              <a:t>2014 Orange interface: </a:t>
            </a:r>
            <a:r>
              <a:rPr lang="en-US" sz="3600" dirty="0" err="1" smtClean="0"/>
              <a:t>Oasys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>
                <a:solidFill>
                  <a:srgbClr val="FF0000"/>
                </a:solidFill>
              </a:rPr>
              <a:t>Shadow 4</a:t>
            </a:r>
            <a:br>
              <a:rPr lang="en-US" sz="3600" dirty="0" smtClean="0">
                <a:solidFill>
                  <a:srgbClr val="FF0000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	</a:t>
            </a:r>
            <a:r>
              <a:rPr lang="en-US" sz="3600" dirty="0" smtClean="0">
                <a:solidFill>
                  <a:srgbClr val="FF0000"/>
                </a:solidFill>
              </a:rPr>
              <a:t>2020? Full python version 	Exploit </a:t>
            </a:r>
            <a:r>
              <a:rPr lang="en-US" sz="3600" dirty="0" err="1" smtClean="0">
                <a:solidFill>
                  <a:srgbClr val="FF0000"/>
                </a:solidFill>
              </a:rPr>
              <a:t>Oasys</a:t>
            </a:r>
            <a:r>
              <a:rPr lang="en-US" sz="3600" dirty="0" smtClean="0">
                <a:solidFill>
                  <a:srgbClr val="FF0000"/>
                </a:solidFill>
              </a:rPr>
              <a:t> framework 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524000"/>
            <a:ext cx="1614854" cy="1447800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6463" y="1800287"/>
            <a:ext cx="1917537" cy="1917536"/>
          </a:xfrm>
          <a:prstGeom prst="rect">
            <a:avLst/>
          </a:prstGeom>
          <a:noFill/>
          <a:ln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819" y="4876800"/>
            <a:ext cx="2743200" cy="1313761"/>
          </a:xfrm>
          <a:prstGeom prst="rect">
            <a:avLst/>
          </a:prstGeom>
        </p:spPr>
      </p:pic>
      <p:pic>
        <p:nvPicPr>
          <p:cNvPr id="6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81800" y="4020838"/>
            <a:ext cx="1847898" cy="1108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6422522" y="64876"/>
            <a:ext cx="1114210" cy="1349085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58743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err="1" smtClean="0">
                <a:solidFill>
                  <a:schemeClr val="accent1"/>
                </a:solidFill>
              </a:rPr>
              <a:t>O</a:t>
            </a:r>
            <a:r>
              <a:rPr lang="fr-FR" sz="3600" dirty="0" err="1" smtClean="0"/>
              <a:t>r</a:t>
            </a:r>
            <a:r>
              <a:rPr lang="fr-FR" sz="3600" dirty="0" err="1" smtClean="0">
                <a:solidFill>
                  <a:schemeClr val="accent1"/>
                </a:solidFill>
              </a:rPr>
              <a:t>A</a:t>
            </a:r>
            <a:r>
              <a:rPr lang="fr-FR" sz="3600" dirty="0" err="1" smtClean="0"/>
              <a:t>nge</a:t>
            </a:r>
            <a:r>
              <a:rPr lang="fr-FR" sz="3600" dirty="0" smtClean="0"/>
              <a:t> </a:t>
            </a:r>
            <a:r>
              <a:rPr lang="fr-FR" sz="3600" dirty="0" err="1" smtClean="0">
                <a:solidFill>
                  <a:schemeClr val="accent1"/>
                </a:solidFill>
              </a:rPr>
              <a:t>SY</a:t>
            </a:r>
            <a:r>
              <a:rPr lang="fr-FR" sz="3600" dirty="0" err="1" smtClean="0"/>
              <a:t>nchrotron</a:t>
            </a:r>
            <a:r>
              <a:rPr lang="fr-FR" sz="3600" dirty="0" smtClean="0"/>
              <a:t> </a:t>
            </a:r>
            <a:r>
              <a:rPr lang="fr-FR" sz="3600" dirty="0" smtClean="0">
                <a:solidFill>
                  <a:schemeClr val="accent1"/>
                </a:solidFill>
              </a:rPr>
              <a:t>S</a:t>
            </a:r>
            <a:r>
              <a:rPr lang="fr-FR" sz="3600" dirty="0" smtClean="0"/>
              <a:t>uite (</a:t>
            </a:r>
            <a:r>
              <a:rPr lang="fr-FR" sz="3600" dirty="0" smtClean="0">
                <a:solidFill>
                  <a:schemeClr val="accent1"/>
                </a:solidFill>
              </a:rPr>
              <a:t>OASYS</a:t>
            </a:r>
            <a:r>
              <a:rPr lang="fr-FR" sz="3600" dirty="0" smtClean="0"/>
              <a:t>)</a:t>
            </a:r>
            <a:endParaRPr lang="fr-FR" sz="3600" dirty="0"/>
          </a:p>
        </p:txBody>
      </p:sp>
      <p:sp>
        <p:nvSpPr>
          <p:cNvPr id="17" name="Down Arrow 16"/>
          <p:cNvSpPr/>
          <p:nvPr/>
        </p:nvSpPr>
        <p:spPr>
          <a:xfrm>
            <a:off x="750024" y="2778091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948" y="3857198"/>
            <a:ext cx="1692188" cy="457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ShadowOui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7301" y="5113824"/>
            <a:ext cx="1368152" cy="8914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shadow3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34273" y="3903390"/>
            <a:ext cx="1602419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SRW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80130" y="3885375"/>
            <a:ext cx="1296144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XOPpy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5" name="Down Arrow 24"/>
          <p:cNvSpPr/>
          <p:nvPr/>
        </p:nvSpPr>
        <p:spPr>
          <a:xfrm>
            <a:off x="787361" y="4431027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60528" y="5124475"/>
            <a:ext cx="1476164" cy="870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srwlib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2383392" y="4406288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4182885" y="4431027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074821" y="5113824"/>
            <a:ext cx="1256125" cy="8914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xraylib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2" name="Down Arrow 31"/>
          <p:cNvSpPr/>
          <p:nvPr/>
        </p:nvSpPr>
        <p:spPr>
          <a:xfrm>
            <a:off x="2509406" y="2789974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4164883" y="2836007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Imag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9434" y="893584"/>
            <a:ext cx="3452599" cy="207155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308244" y="3857198"/>
            <a:ext cx="1602419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WOFRY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434499" y="5078283"/>
            <a:ext cx="1476164" cy="870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wofry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5956856" y="4384835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>
            <a:off x="5938854" y="2789815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084381" y="3808115"/>
            <a:ext cx="1602419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rgbClr val="0070C0"/>
                </a:solidFill>
              </a:rPr>
              <a:t>COMSYL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210636" y="5029200"/>
            <a:ext cx="1476164" cy="8701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70C0"/>
                </a:solidFill>
              </a:rPr>
              <a:t>comsyl</a:t>
            </a:r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7732993" y="4335752"/>
            <a:ext cx="288032" cy="61206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/>
          <p:cNvSpPr/>
          <p:nvPr/>
        </p:nvSpPr>
        <p:spPr>
          <a:xfrm>
            <a:off x="7714991" y="2740732"/>
            <a:ext cx="324036" cy="97210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2071" y="684627"/>
            <a:ext cx="8379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hlinkClick r:id="rId3"/>
              </a:rPr>
              <a:t>https://www.aps.anl.gov/Science/Scientific-Software/OASYS</a:t>
            </a:r>
            <a:endParaRPr lang="en-US" sz="2400" dirty="0" smtClean="0">
              <a:solidFill>
                <a:schemeClr val="accent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4703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Ray tracing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505200" y="6458855"/>
            <a:ext cx="2133600" cy="365125"/>
          </a:xfrm>
        </p:spPr>
        <p:txBody>
          <a:bodyPr/>
          <a:lstStyle/>
          <a:p>
            <a:fld id="{8E8EECC0-62E2-794C-BFF4-3606EC20E16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1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311746" y="3046412"/>
            <a:ext cx="1972917" cy="2254251"/>
            <a:chOff x="1156" y="1570"/>
            <a:chExt cx="1543" cy="1769"/>
          </a:xfrm>
        </p:grpSpPr>
        <p:graphicFrame>
          <p:nvGraphicFramePr>
            <p:cNvPr id="528394" name="Object 10"/>
            <p:cNvGraphicFramePr>
              <a:graphicFrameLocks noChangeAspect="1"/>
            </p:cNvGraphicFramePr>
            <p:nvPr/>
          </p:nvGraphicFramePr>
          <p:xfrm>
            <a:off x="1746" y="2931"/>
            <a:ext cx="543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5" name="Equation" r:id="rId3" imgW="672840" imgH="406080" progId="Equation.DSMT4">
                    <p:embed/>
                  </p:oleObj>
                </mc:Choice>
                <mc:Fallback>
                  <p:oleObj name="Equation" r:id="rId3" imgW="672840" imgH="406080" progId="Equation.DSMT4">
                    <p:embed/>
                    <p:pic>
                      <p:nvPicPr>
                        <p:cNvPr id="528394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6" y="2931"/>
                          <a:ext cx="543" cy="3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395" name="Line 11"/>
            <p:cNvSpPr>
              <a:spLocks noChangeShapeType="1"/>
            </p:cNvSpPr>
            <p:nvPr/>
          </p:nvSpPr>
          <p:spPr bwMode="auto">
            <a:xfrm>
              <a:off x="1156" y="1570"/>
              <a:ext cx="1543" cy="1769"/>
            </a:xfrm>
            <a:prstGeom prst="line">
              <a:avLst/>
            </a:prstGeom>
            <a:noFill/>
            <a:ln w="9525">
              <a:solidFill>
                <a:schemeClr val="accent4">
                  <a:lumMod val="10000"/>
                </a:schemeClr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28387" name="Rectangle 3"/>
          <p:cNvSpPr>
            <a:spLocks noChangeArrowheads="1"/>
          </p:cNvSpPr>
          <p:nvPr/>
        </p:nvSpPr>
        <p:spPr bwMode="auto">
          <a:xfrm>
            <a:off x="804863" y="558800"/>
            <a:ext cx="801528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l"/>
            <a:r>
              <a:rPr lang="en-GB" sz="2800">
                <a:solidFill>
                  <a:srgbClr val="000000"/>
                </a:solidFill>
                <a:latin typeface="Myriad Pro SemiCond" pitchFamily="34" charset="0"/>
              </a:rPr>
              <a:t>Trace (the beamline)</a:t>
            </a:r>
            <a:endParaRPr lang="en-US" sz="2800">
              <a:solidFill>
                <a:srgbClr val="000000"/>
              </a:solidFill>
              <a:latin typeface="Myriad Pro SemiCond" pitchFamily="34" charset="0"/>
            </a:endParaRPr>
          </a:p>
        </p:txBody>
      </p:sp>
      <p:sp>
        <p:nvSpPr>
          <p:cNvPr id="528392" name="Text Box 8"/>
          <p:cNvSpPr txBox="1">
            <a:spLocks noChangeArrowheads="1"/>
          </p:cNvSpPr>
          <p:nvPr/>
        </p:nvSpPr>
        <p:spPr bwMode="auto">
          <a:xfrm>
            <a:off x="1908175" y="2276475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endParaRPr lang="fr-FR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124073" y="3368675"/>
            <a:ext cx="4249740" cy="2581276"/>
            <a:chOff x="2124073" y="3368675"/>
            <a:chExt cx="4249740" cy="2581276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3419475" y="4868863"/>
              <a:ext cx="2954338" cy="1081088"/>
              <a:chOff x="2154" y="3067"/>
              <a:chExt cx="1861" cy="681"/>
            </a:xfrm>
          </p:grpSpPr>
          <p:sp>
            <p:nvSpPr>
              <p:cNvPr id="528399" name="Rectangle 15"/>
              <p:cNvSpPr>
                <a:spLocks noChangeArrowheads="1"/>
              </p:cNvSpPr>
              <p:nvPr/>
            </p:nvSpPr>
            <p:spPr bwMode="auto">
              <a:xfrm>
                <a:off x="2154" y="3612"/>
                <a:ext cx="1180" cy="136"/>
              </a:xfrm>
              <a:prstGeom prst="rect">
                <a:avLst/>
              </a:prstGeom>
              <a:solidFill>
                <a:schemeClr val="accent1">
                  <a:alpha val="57001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28400" name="Line 16"/>
              <p:cNvSpPr>
                <a:spLocks noChangeShapeType="1"/>
              </p:cNvSpPr>
              <p:nvPr/>
            </p:nvSpPr>
            <p:spPr bwMode="auto">
              <a:xfrm flipV="1">
                <a:off x="2154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1" name="Line 17"/>
              <p:cNvSpPr>
                <a:spLocks noChangeShapeType="1"/>
              </p:cNvSpPr>
              <p:nvPr/>
            </p:nvSpPr>
            <p:spPr bwMode="auto">
              <a:xfrm flipV="1">
                <a:off x="3333" y="3067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2" name="Line 18"/>
              <p:cNvSpPr>
                <a:spLocks noChangeShapeType="1"/>
              </p:cNvSpPr>
              <p:nvPr/>
            </p:nvSpPr>
            <p:spPr bwMode="auto">
              <a:xfrm flipV="1">
                <a:off x="3334" y="3203"/>
                <a:ext cx="681" cy="54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3" name="Line 19"/>
              <p:cNvSpPr>
                <a:spLocks noChangeShapeType="1"/>
              </p:cNvSpPr>
              <p:nvPr/>
            </p:nvSpPr>
            <p:spPr bwMode="auto">
              <a:xfrm>
                <a:off x="2835" y="3067"/>
                <a:ext cx="117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04" name="Line 20"/>
              <p:cNvSpPr>
                <a:spLocks noChangeShapeType="1"/>
              </p:cNvSpPr>
              <p:nvPr/>
            </p:nvSpPr>
            <p:spPr bwMode="auto">
              <a:xfrm>
                <a:off x="4014" y="3067"/>
                <a:ext cx="0" cy="1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528407" name="Line 23"/>
            <p:cNvSpPr>
              <a:spLocks noChangeShapeType="1"/>
            </p:cNvSpPr>
            <p:nvPr/>
          </p:nvSpPr>
          <p:spPr bwMode="auto">
            <a:xfrm flipH="1" flipV="1">
              <a:off x="2124073" y="3368675"/>
              <a:ext cx="2592389" cy="1860549"/>
            </a:xfrm>
            <a:prstGeom prst="line">
              <a:avLst/>
            </a:prstGeom>
            <a:noFill/>
            <a:ln w="9525">
              <a:solidFill>
                <a:schemeClr val="tx2">
                  <a:lumMod val="10000"/>
                </a:schemeClr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08" name="Text Box 24"/>
            <p:cNvSpPr txBox="1">
              <a:spLocks noChangeArrowheads="1"/>
            </p:cNvSpPr>
            <p:nvPr/>
          </p:nvSpPr>
          <p:spPr bwMode="auto">
            <a:xfrm>
              <a:off x="2392363" y="3881438"/>
              <a:ext cx="3111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 dirty="0">
                  <a:solidFill>
                    <a:srgbClr val="000000"/>
                  </a:solidFill>
                  <a:cs typeface="Arial" charset="0"/>
                </a:rPr>
                <a:t>p</a:t>
              </a:r>
              <a:endParaRPr lang="en-US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4716463" y="2420938"/>
            <a:ext cx="3178175" cy="2808287"/>
            <a:chOff x="2971" y="1525"/>
            <a:chExt cx="2002" cy="1769"/>
          </a:xfrm>
        </p:grpSpPr>
        <p:grpSp>
          <p:nvGrpSpPr>
            <p:cNvPr id="8" name="Group 26"/>
            <p:cNvGrpSpPr>
              <a:grpSpLocks/>
            </p:cNvGrpSpPr>
            <p:nvPr/>
          </p:nvGrpSpPr>
          <p:grpSpPr bwMode="auto">
            <a:xfrm>
              <a:off x="2971" y="1525"/>
              <a:ext cx="2002" cy="1769"/>
              <a:chOff x="2971" y="1525"/>
              <a:chExt cx="2002" cy="1769"/>
            </a:xfrm>
          </p:grpSpPr>
          <p:sp>
            <p:nvSpPr>
              <p:cNvPr id="528411" name="Freeform 27"/>
              <p:cNvSpPr>
                <a:spLocks/>
              </p:cNvSpPr>
              <p:nvPr/>
            </p:nvSpPr>
            <p:spPr bwMode="auto">
              <a:xfrm flipH="1">
                <a:off x="3969" y="1752"/>
                <a:ext cx="544" cy="862"/>
              </a:xfrm>
              <a:custGeom>
                <a:avLst/>
                <a:gdLst/>
                <a:ahLst/>
                <a:cxnLst>
                  <a:cxn ang="0">
                    <a:pos x="68" y="846"/>
                  </a:cxn>
                  <a:cxn ang="0">
                    <a:pos x="340" y="393"/>
                  </a:cxn>
                  <a:cxn ang="0">
                    <a:pos x="385" y="302"/>
                  </a:cxn>
                  <a:cxn ang="0">
                    <a:pos x="748" y="211"/>
                  </a:cxn>
                  <a:cxn ang="0">
                    <a:pos x="794" y="30"/>
                  </a:cxn>
                  <a:cxn ang="0">
                    <a:pos x="1157" y="30"/>
                  </a:cxn>
                  <a:cxn ang="0">
                    <a:pos x="1157" y="166"/>
                  </a:cxn>
                  <a:cxn ang="0">
                    <a:pos x="1066" y="348"/>
                  </a:cxn>
                  <a:cxn ang="0">
                    <a:pos x="930" y="620"/>
                  </a:cxn>
                  <a:cxn ang="0">
                    <a:pos x="748" y="846"/>
                  </a:cxn>
                  <a:cxn ang="0">
                    <a:pos x="476" y="1209"/>
                  </a:cxn>
                  <a:cxn ang="0">
                    <a:pos x="68" y="1436"/>
                  </a:cxn>
                  <a:cxn ang="0">
                    <a:pos x="68" y="1119"/>
                  </a:cxn>
                  <a:cxn ang="0">
                    <a:pos x="23" y="892"/>
                  </a:cxn>
                  <a:cxn ang="0">
                    <a:pos x="68" y="846"/>
                  </a:cxn>
                </a:cxnLst>
                <a:rect l="0" t="0" r="r" b="b"/>
                <a:pathLst>
                  <a:path w="1218" h="1451">
                    <a:moveTo>
                      <a:pt x="68" y="846"/>
                    </a:moveTo>
                    <a:cubicBezTo>
                      <a:pt x="121" y="763"/>
                      <a:pt x="287" y="484"/>
                      <a:pt x="340" y="393"/>
                    </a:cubicBezTo>
                    <a:cubicBezTo>
                      <a:pt x="393" y="302"/>
                      <a:pt x="317" y="332"/>
                      <a:pt x="385" y="302"/>
                    </a:cubicBezTo>
                    <a:cubicBezTo>
                      <a:pt x="453" y="272"/>
                      <a:pt x="680" y="256"/>
                      <a:pt x="748" y="211"/>
                    </a:cubicBezTo>
                    <a:cubicBezTo>
                      <a:pt x="816" y="166"/>
                      <a:pt x="726" y="60"/>
                      <a:pt x="794" y="30"/>
                    </a:cubicBezTo>
                    <a:cubicBezTo>
                      <a:pt x="862" y="0"/>
                      <a:pt x="1096" y="7"/>
                      <a:pt x="1157" y="30"/>
                    </a:cubicBezTo>
                    <a:cubicBezTo>
                      <a:pt x="1218" y="53"/>
                      <a:pt x="1172" y="113"/>
                      <a:pt x="1157" y="166"/>
                    </a:cubicBezTo>
                    <a:cubicBezTo>
                      <a:pt x="1142" y="219"/>
                      <a:pt x="1104" y="273"/>
                      <a:pt x="1066" y="348"/>
                    </a:cubicBezTo>
                    <a:cubicBezTo>
                      <a:pt x="1028" y="423"/>
                      <a:pt x="983" y="537"/>
                      <a:pt x="930" y="620"/>
                    </a:cubicBezTo>
                    <a:cubicBezTo>
                      <a:pt x="877" y="703"/>
                      <a:pt x="824" y="748"/>
                      <a:pt x="748" y="846"/>
                    </a:cubicBezTo>
                    <a:cubicBezTo>
                      <a:pt x="672" y="944"/>
                      <a:pt x="589" y="1111"/>
                      <a:pt x="476" y="1209"/>
                    </a:cubicBezTo>
                    <a:cubicBezTo>
                      <a:pt x="363" y="1307"/>
                      <a:pt x="136" y="1451"/>
                      <a:pt x="68" y="1436"/>
                    </a:cubicBezTo>
                    <a:cubicBezTo>
                      <a:pt x="0" y="1421"/>
                      <a:pt x="76" y="1210"/>
                      <a:pt x="68" y="1119"/>
                    </a:cubicBezTo>
                    <a:cubicBezTo>
                      <a:pt x="60" y="1028"/>
                      <a:pt x="23" y="937"/>
                      <a:pt x="23" y="892"/>
                    </a:cubicBezTo>
                    <a:cubicBezTo>
                      <a:pt x="23" y="847"/>
                      <a:pt x="15" y="929"/>
                      <a:pt x="68" y="846"/>
                    </a:cubicBezTo>
                    <a:close/>
                  </a:path>
                </a:pathLst>
              </a:custGeom>
              <a:solidFill>
                <a:schemeClr val="accent1">
                  <a:alpha val="49001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2" name="Line 28"/>
              <p:cNvSpPr>
                <a:spLocks noChangeShapeType="1"/>
              </p:cNvSpPr>
              <p:nvPr/>
            </p:nvSpPr>
            <p:spPr bwMode="auto">
              <a:xfrm flipV="1">
                <a:off x="2971" y="1888"/>
                <a:ext cx="1814" cy="1406"/>
              </a:xfrm>
              <a:prstGeom prst="line">
                <a:avLst/>
              </a:prstGeom>
              <a:noFill/>
              <a:ln w="9525">
                <a:solidFill>
                  <a:schemeClr val="accent4">
                    <a:lumMod val="10000"/>
                  </a:schemeClr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3" name="Text Box 29"/>
              <p:cNvSpPr txBox="1">
                <a:spLocks noChangeArrowheads="1"/>
              </p:cNvSpPr>
              <p:nvPr/>
            </p:nvSpPr>
            <p:spPr bwMode="auto">
              <a:xfrm>
                <a:off x="4785" y="1525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y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528414" name="Text Box 30"/>
              <p:cNvSpPr txBox="1">
                <a:spLocks noChangeArrowheads="1"/>
              </p:cNvSpPr>
              <p:nvPr/>
            </p:nvSpPr>
            <p:spPr bwMode="auto">
              <a:xfrm>
                <a:off x="3878" y="1661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z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528415" name="Text Box 31"/>
              <p:cNvSpPr txBox="1">
                <a:spLocks noChangeArrowheads="1"/>
              </p:cNvSpPr>
              <p:nvPr/>
            </p:nvSpPr>
            <p:spPr bwMode="auto">
              <a:xfrm>
                <a:off x="4150" y="2568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x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grpSp>
          <p:nvGrpSpPr>
            <p:cNvPr id="9" name="Group 32"/>
            <p:cNvGrpSpPr>
              <a:grpSpLocks/>
            </p:cNvGrpSpPr>
            <p:nvPr/>
          </p:nvGrpSpPr>
          <p:grpSpPr bwMode="auto">
            <a:xfrm>
              <a:off x="3775" y="1642"/>
              <a:ext cx="1172" cy="1170"/>
              <a:chOff x="3775" y="1642"/>
              <a:chExt cx="1172" cy="1170"/>
            </a:xfrm>
          </p:grpSpPr>
          <p:sp>
            <p:nvSpPr>
              <p:cNvPr id="528417" name="Line 33"/>
              <p:cNvSpPr>
                <a:spLocks noChangeShapeType="1"/>
              </p:cNvSpPr>
              <p:nvPr/>
            </p:nvSpPr>
            <p:spPr bwMode="auto">
              <a:xfrm rot="900000" flipV="1">
                <a:off x="4435" y="1642"/>
                <a:ext cx="512" cy="653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8" name="Line 34"/>
              <p:cNvSpPr>
                <a:spLocks noChangeShapeType="1"/>
              </p:cNvSpPr>
              <p:nvPr/>
            </p:nvSpPr>
            <p:spPr bwMode="auto">
              <a:xfrm rot="900000" flipH="1">
                <a:off x="4232" y="2200"/>
                <a:ext cx="66" cy="47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19" name="Line 35"/>
              <p:cNvSpPr>
                <a:spLocks noChangeShapeType="1"/>
              </p:cNvSpPr>
              <p:nvPr/>
            </p:nvSpPr>
            <p:spPr bwMode="auto">
              <a:xfrm rot="900000" flipH="1" flipV="1">
                <a:off x="4047" y="1951"/>
                <a:ext cx="348" cy="225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28420" name="Text Box 36"/>
              <p:cNvSpPr txBox="1">
                <a:spLocks noChangeArrowheads="1"/>
              </p:cNvSpPr>
              <p:nvPr/>
            </p:nvSpPr>
            <p:spPr bwMode="auto">
              <a:xfrm>
                <a:off x="3775" y="2581"/>
                <a:ext cx="196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:r>
                  <a:rPr lang="en-GB">
                    <a:solidFill>
                      <a:srgbClr val="000000"/>
                    </a:solidFill>
                    <a:cs typeface="Arial" charset="0"/>
                  </a:rPr>
                  <a:t>q</a:t>
                </a:r>
                <a:endParaRPr lang="en-US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635375" y="3500438"/>
            <a:ext cx="3457576" cy="2592387"/>
            <a:chOff x="3635375" y="3500438"/>
            <a:chExt cx="3457576" cy="2592387"/>
          </a:xfrm>
        </p:grpSpPr>
        <p:graphicFrame>
          <p:nvGraphicFramePr>
            <p:cNvPr id="528397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97115256"/>
                </p:ext>
              </p:extLst>
            </p:nvPr>
          </p:nvGraphicFramePr>
          <p:xfrm>
            <a:off x="6516688" y="5300663"/>
            <a:ext cx="431800" cy="6111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6" name="Equation" r:id="rId5" imgW="152280" imgH="139680" progId="Equation.DSMT4">
                    <p:embed/>
                  </p:oleObj>
                </mc:Choice>
                <mc:Fallback>
                  <p:oleObj name="Equation" r:id="rId5" imgW="152280" imgH="139680" progId="Equation.DSMT4">
                    <p:embed/>
                    <p:pic>
                      <p:nvPicPr>
                        <p:cNvPr id="528397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6688" y="5300663"/>
                          <a:ext cx="431800" cy="6111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405" name="AutoShape 21"/>
            <p:cNvSpPr>
              <a:spLocks noChangeArrowheads="1"/>
            </p:cNvSpPr>
            <p:nvPr/>
          </p:nvSpPr>
          <p:spPr bwMode="auto">
            <a:xfrm>
              <a:off x="6659563" y="4797425"/>
              <a:ext cx="433388" cy="517525"/>
            </a:xfrm>
            <a:prstGeom prst="curvedDownArrow">
              <a:avLst>
                <a:gd name="adj1" fmla="val 20000"/>
                <a:gd name="adj2" fmla="val 40000"/>
                <a:gd name="adj3" fmla="val 3980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528425" name="Freeform 41"/>
            <p:cNvSpPr>
              <a:spLocks/>
            </p:cNvSpPr>
            <p:nvPr/>
          </p:nvSpPr>
          <p:spPr bwMode="auto">
            <a:xfrm>
              <a:off x="4067175" y="4354513"/>
              <a:ext cx="649288" cy="369887"/>
            </a:xfrm>
            <a:custGeom>
              <a:avLst/>
              <a:gdLst/>
              <a:ahLst/>
              <a:cxnLst>
                <a:cxn ang="0">
                  <a:pos x="0" y="233"/>
                </a:cxn>
                <a:cxn ang="0">
                  <a:pos x="137" y="52"/>
                </a:cxn>
                <a:cxn ang="0">
                  <a:pos x="318" y="7"/>
                </a:cxn>
                <a:cxn ang="0">
                  <a:pos x="409" y="7"/>
                </a:cxn>
              </a:cxnLst>
              <a:rect l="0" t="0" r="r" b="b"/>
              <a:pathLst>
                <a:path w="409" h="233">
                  <a:moveTo>
                    <a:pt x="0" y="233"/>
                  </a:moveTo>
                  <a:cubicBezTo>
                    <a:pt x="42" y="161"/>
                    <a:pt x="84" y="90"/>
                    <a:pt x="137" y="52"/>
                  </a:cubicBezTo>
                  <a:cubicBezTo>
                    <a:pt x="190" y="14"/>
                    <a:pt x="273" y="14"/>
                    <a:pt x="318" y="7"/>
                  </a:cubicBezTo>
                  <a:cubicBezTo>
                    <a:pt x="363" y="0"/>
                    <a:pt x="386" y="3"/>
                    <a:pt x="409" y="7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528426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30422779"/>
                </p:ext>
              </p:extLst>
            </p:nvPr>
          </p:nvGraphicFramePr>
          <p:xfrm>
            <a:off x="4211638" y="4149725"/>
            <a:ext cx="1524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7" name="Equation" r:id="rId7" imgW="152280" imgH="228600" progId="Equation.DSMT4">
                    <p:embed/>
                  </p:oleObj>
                </mc:Choice>
                <mc:Fallback>
                  <p:oleObj name="Equation" r:id="rId7" imgW="152280" imgH="228600" progId="Equation.DSMT4">
                    <p:embed/>
                    <p:pic>
                      <p:nvPicPr>
                        <p:cNvPr id="528426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1638" y="4149725"/>
                          <a:ext cx="152400" cy="228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429" name="Line 45"/>
            <p:cNvSpPr>
              <a:spLocks noChangeShapeType="1"/>
            </p:cNvSpPr>
            <p:nvPr/>
          </p:nvSpPr>
          <p:spPr bwMode="auto">
            <a:xfrm flipV="1">
              <a:off x="4716463" y="3933825"/>
              <a:ext cx="0" cy="129540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0" name="Line 46"/>
            <p:cNvSpPr>
              <a:spLocks noChangeShapeType="1"/>
            </p:cNvSpPr>
            <p:nvPr/>
          </p:nvSpPr>
          <p:spPr bwMode="auto">
            <a:xfrm flipV="1">
              <a:off x="4716463" y="5229225"/>
              <a:ext cx="1368425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1" name="Line 47"/>
            <p:cNvSpPr>
              <a:spLocks noChangeShapeType="1"/>
            </p:cNvSpPr>
            <p:nvPr/>
          </p:nvSpPr>
          <p:spPr bwMode="auto">
            <a:xfrm flipH="1">
              <a:off x="3635375" y="5229225"/>
              <a:ext cx="1081088" cy="86360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2" name="Text Box 48"/>
            <p:cNvSpPr txBox="1">
              <a:spLocks noChangeArrowheads="1"/>
            </p:cNvSpPr>
            <p:nvPr/>
          </p:nvSpPr>
          <p:spPr bwMode="auto">
            <a:xfrm>
              <a:off x="3924300" y="5373688"/>
              <a:ext cx="2984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x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8433" name="Text Box 49"/>
            <p:cNvSpPr txBox="1">
              <a:spLocks noChangeArrowheads="1"/>
            </p:cNvSpPr>
            <p:nvPr/>
          </p:nvSpPr>
          <p:spPr bwMode="auto">
            <a:xfrm>
              <a:off x="5435600" y="4868863"/>
              <a:ext cx="2984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y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8434" name="Text Box 50"/>
            <p:cNvSpPr txBox="1">
              <a:spLocks noChangeArrowheads="1"/>
            </p:cNvSpPr>
            <p:nvPr/>
          </p:nvSpPr>
          <p:spPr bwMode="auto">
            <a:xfrm>
              <a:off x="4572000" y="3500438"/>
              <a:ext cx="2984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z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492500" y="1989138"/>
            <a:ext cx="2951163" cy="3311525"/>
            <a:chOff x="3492500" y="1989138"/>
            <a:chExt cx="2951163" cy="3311525"/>
          </a:xfrm>
        </p:grpSpPr>
        <p:sp>
          <p:nvSpPr>
            <p:cNvPr id="528421" name="Line 37"/>
            <p:cNvSpPr>
              <a:spLocks noChangeShapeType="1"/>
            </p:cNvSpPr>
            <p:nvPr/>
          </p:nvSpPr>
          <p:spPr bwMode="auto">
            <a:xfrm flipV="1">
              <a:off x="4284663" y="3141663"/>
              <a:ext cx="2159000" cy="2159000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oval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36" name="Line 52"/>
            <p:cNvSpPr>
              <a:spLocks noChangeShapeType="1"/>
            </p:cNvSpPr>
            <p:nvPr/>
          </p:nvSpPr>
          <p:spPr bwMode="auto">
            <a:xfrm flipV="1">
              <a:off x="4284663" y="2420938"/>
              <a:ext cx="0" cy="2879725"/>
            </a:xfrm>
            <a:prstGeom prst="line">
              <a:avLst/>
            </a:prstGeom>
            <a:noFill/>
            <a:ln w="9525">
              <a:solidFill>
                <a:srgbClr val="339966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528437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23926660"/>
                </p:ext>
              </p:extLst>
            </p:nvPr>
          </p:nvGraphicFramePr>
          <p:xfrm>
            <a:off x="3492500" y="1989138"/>
            <a:ext cx="1952625" cy="509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8" name="Equation" r:id="rId9" imgW="1168200" imgH="304560" progId="Equation.DSMT4">
                    <p:embed/>
                  </p:oleObj>
                </mc:Choice>
                <mc:Fallback>
                  <p:oleObj name="Equation" r:id="rId9" imgW="1168200" imgH="304560" progId="Equation.DSMT4">
                    <p:embed/>
                    <p:pic>
                      <p:nvPicPr>
                        <p:cNvPr id="528437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2500" y="1989138"/>
                          <a:ext cx="1952625" cy="5095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18"/>
          <p:cNvGrpSpPr/>
          <p:nvPr/>
        </p:nvGrpSpPr>
        <p:grpSpPr>
          <a:xfrm>
            <a:off x="971550" y="2060575"/>
            <a:ext cx="2808288" cy="1439863"/>
            <a:chOff x="971550" y="2060575"/>
            <a:chExt cx="2808288" cy="1439863"/>
          </a:xfrm>
        </p:grpSpPr>
        <p:sp>
          <p:nvSpPr>
            <p:cNvPr id="528439" name="Line 55"/>
            <p:cNvSpPr>
              <a:spLocks noChangeShapeType="1"/>
            </p:cNvSpPr>
            <p:nvPr/>
          </p:nvSpPr>
          <p:spPr bwMode="auto">
            <a:xfrm>
              <a:off x="1403350" y="2997200"/>
              <a:ext cx="647700" cy="503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40" name="Line 56"/>
            <p:cNvSpPr>
              <a:spLocks noChangeShapeType="1"/>
            </p:cNvSpPr>
            <p:nvPr/>
          </p:nvSpPr>
          <p:spPr bwMode="auto">
            <a:xfrm>
              <a:off x="971550" y="3284538"/>
              <a:ext cx="720725" cy="144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graphicFrame>
          <p:nvGraphicFramePr>
            <p:cNvPr id="528443" name="Object 5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12740909"/>
                </p:ext>
              </p:extLst>
            </p:nvPr>
          </p:nvGraphicFramePr>
          <p:xfrm>
            <a:off x="2051050" y="2060575"/>
            <a:ext cx="9144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29" name="Equation" r:id="rId11" imgW="914400" imgH="482400" progId="Equation.DSMT4">
                    <p:embed/>
                  </p:oleObj>
                </mc:Choice>
                <mc:Fallback>
                  <p:oleObj name="Equation" r:id="rId11" imgW="914400" imgH="482400" progId="Equation.DSMT4">
                    <p:embed/>
                    <p:pic>
                      <p:nvPicPr>
                        <p:cNvPr id="528443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1050" y="2060575"/>
                          <a:ext cx="914400" cy="482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8444" name="Line 60"/>
            <p:cNvSpPr>
              <a:spLocks noChangeShapeType="1"/>
            </p:cNvSpPr>
            <p:nvPr/>
          </p:nvSpPr>
          <p:spPr bwMode="auto">
            <a:xfrm>
              <a:off x="1835150" y="2492375"/>
              <a:ext cx="504825" cy="576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45" name="Text Box 61"/>
            <p:cNvSpPr txBox="1">
              <a:spLocks noChangeArrowheads="1"/>
            </p:cNvSpPr>
            <p:nvPr/>
          </p:nvSpPr>
          <p:spPr bwMode="auto">
            <a:xfrm>
              <a:off x="1979613" y="2492375"/>
              <a:ext cx="1800225" cy="27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GB" sz="1200" dirty="0">
                  <a:solidFill>
                    <a:srgbClr val="000000"/>
                  </a:solidFill>
                  <a:cs typeface="Arial" charset="0"/>
                </a:rPr>
                <a:t>Energy, Intensity</a:t>
              </a:r>
              <a:endParaRPr lang="en-US" sz="1200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8313" y="1289050"/>
            <a:ext cx="2222500" cy="2595563"/>
            <a:chOff x="468313" y="1289050"/>
            <a:chExt cx="2222500" cy="2595563"/>
          </a:xfrm>
        </p:grpSpPr>
        <p:sp>
          <p:nvSpPr>
            <p:cNvPr id="528389" name="Line 5"/>
            <p:cNvSpPr>
              <a:spLocks noChangeShapeType="1"/>
            </p:cNvSpPr>
            <p:nvPr/>
          </p:nvSpPr>
          <p:spPr bwMode="auto">
            <a:xfrm flipV="1">
              <a:off x="1403351" y="1557338"/>
              <a:ext cx="1008063" cy="12954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23" name="Text Box 39"/>
            <p:cNvSpPr txBox="1">
              <a:spLocks noChangeArrowheads="1"/>
            </p:cNvSpPr>
            <p:nvPr/>
          </p:nvSpPr>
          <p:spPr bwMode="auto">
            <a:xfrm>
              <a:off x="468313" y="2565400"/>
              <a:ext cx="298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x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528386" name="Freeform 2"/>
            <p:cNvSpPr>
              <a:spLocks/>
            </p:cNvSpPr>
            <p:nvPr/>
          </p:nvSpPr>
          <p:spPr bwMode="auto">
            <a:xfrm>
              <a:off x="647701" y="1773237"/>
              <a:ext cx="1763714" cy="2111376"/>
            </a:xfrm>
            <a:custGeom>
              <a:avLst/>
              <a:gdLst/>
              <a:ahLst/>
              <a:cxnLst>
                <a:cxn ang="0">
                  <a:pos x="68" y="846"/>
                </a:cxn>
                <a:cxn ang="0">
                  <a:pos x="340" y="393"/>
                </a:cxn>
                <a:cxn ang="0">
                  <a:pos x="385" y="302"/>
                </a:cxn>
                <a:cxn ang="0">
                  <a:pos x="748" y="211"/>
                </a:cxn>
                <a:cxn ang="0">
                  <a:pos x="794" y="30"/>
                </a:cxn>
                <a:cxn ang="0">
                  <a:pos x="1157" y="30"/>
                </a:cxn>
                <a:cxn ang="0">
                  <a:pos x="1157" y="166"/>
                </a:cxn>
                <a:cxn ang="0">
                  <a:pos x="1066" y="348"/>
                </a:cxn>
                <a:cxn ang="0">
                  <a:pos x="930" y="620"/>
                </a:cxn>
                <a:cxn ang="0">
                  <a:pos x="748" y="846"/>
                </a:cxn>
                <a:cxn ang="0">
                  <a:pos x="476" y="1209"/>
                </a:cxn>
                <a:cxn ang="0">
                  <a:pos x="68" y="1436"/>
                </a:cxn>
                <a:cxn ang="0">
                  <a:pos x="68" y="1119"/>
                </a:cxn>
                <a:cxn ang="0">
                  <a:pos x="23" y="892"/>
                </a:cxn>
                <a:cxn ang="0">
                  <a:pos x="68" y="846"/>
                </a:cxn>
              </a:cxnLst>
              <a:rect l="0" t="0" r="r" b="b"/>
              <a:pathLst>
                <a:path w="1218" h="1451">
                  <a:moveTo>
                    <a:pt x="68" y="846"/>
                  </a:moveTo>
                  <a:cubicBezTo>
                    <a:pt x="121" y="763"/>
                    <a:pt x="287" y="484"/>
                    <a:pt x="340" y="393"/>
                  </a:cubicBezTo>
                  <a:cubicBezTo>
                    <a:pt x="393" y="302"/>
                    <a:pt x="317" y="332"/>
                    <a:pt x="385" y="302"/>
                  </a:cubicBezTo>
                  <a:cubicBezTo>
                    <a:pt x="453" y="272"/>
                    <a:pt x="680" y="256"/>
                    <a:pt x="748" y="211"/>
                  </a:cubicBezTo>
                  <a:cubicBezTo>
                    <a:pt x="816" y="166"/>
                    <a:pt x="726" y="60"/>
                    <a:pt x="794" y="30"/>
                  </a:cubicBezTo>
                  <a:cubicBezTo>
                    <a:pt x="862" y="0"/>
                    <a:pt x="1096" y="7"/>
                    <a:pt x="1157" y="30"/>
                  </a:cubicBezTo>
                  <a:cubicBezTo>
                    <a:pt x="1218" y="53"/>
                    <a:pt x="1172" y="113"/>
                    <a:pt x="1157" y="166"/>
                  </a:cubicBezTo>
                  <a:cubicBezTo>
                    <a:pt x="1142" y="219"/>
                    <a:pt x="1104" y="273"/>
                    <a:pt x="1066" y="348"/>
                  </a:cubicBezTo>
                  <a:cubicBezTo>
                    <a:pt x="1028" y="423"/>
                    <a:pt x="983" y="537"/>
                    <a:pt x="930" y="620"/>
                  </a:cubicBezTo>
                  <a:cubicBezTo>
                    <a:pt x="877" y="703"/>
                    <a:pt x="824" y="748"/>
                    <a:pt x="748" y="846"/>
                  </a:cubicBezTo>
                  <a:cubicBezTo>
                    <a:pt x="672" y="944"/>
                    <a:pt x="589" y="1111"/>
                    <a:pt x="476" y="1209"/>
                  </a:cubicBezTo>
                  <a:cubicBezTo>
                    <a:pt x="363" y="1307"/>
                    <a:pt x="136" y="1451"/>
                    <a:pt x="68" y="1436"/>
                  </a:cubicBezTo>
                  <a:cubicBezTo>
                    <a:pt x="0" y="1421"/>
                    <a:pt x="76" y="1210"/>
                    <a:pt x="68" y="1119"/>
                  </a:cubicBezTo>
                  <a:cubicBezTo>
                    <a:pt x="60" y="1028"/>
                    <a:pt x="23" y="937"/>
                    <a:pt x="23" y="892"/>
                  </a:cubicBezTo>
                  <a:cubicBezTo>
                    <a:pt x="23" y="847"/>
                    <a:pt x="15" y="929"/>
                    <a:pt x="68" y="846"/>
                  </a:cubicBezTo>
                  <a:close/>
                </a:path>
              </a:pathLst>
            </a:custGeom>
            <a:solidFill>
              <a:schemeClr val="accent1">
                <a:alpha val="49001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390" name="Line 6"/>
            <p:cNvSpPr>
              <a:spLocks noChangeShapeType="1"/>
            </p:cNvSpPr>
            <p:nvPr/>
          </p:nvSpPr>
          <p:spPr bwMode="auto">
            <a:xfrm>
              <a:off x="1403351" y="2852738"/>
              <a:ext cx="720725" cy="50482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391" name="Line 7"/>
            <p:cNvSpPr>
              <a:spLocks noChangeShapeType="1"/>
            </p:cNvSpPr>
            <p:nvPr/>
          </p:nvSpPr>
          <p:spPr bwMode="auto">
            <a:xfrm flipH="1">
              <a:off x="684213" y="2852738"/>
              <a:ext cx="719138" cy="7143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GB"/>
            </a:p>
          </p:txBody>
        </p:sp>
        <p:sp>
          <p:nvSpPr>
            <p:cNvPr id="528422" name="Text Box 38"/>
            <p:cNvSpPr txBox="1">
              <a:spLocks noChangeArrowheads="1"/>
            </p:cNvSpPr>
            <p:nvPr/>
          </p:nvSpPr>
          <p:spPr bwMode="auto">
            <a:xfrm>
              <a:off x="2392363" y="1289050"/>
              <a:ext cx="298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>
                  <a:solidFill>
                    <a:srgbClr val="000000"/>
                  </a:solidFill>
                  <a:cs typeface="Arial" charset="0"/>
                </a:rPr>
                <a:t>z</a:t>
              </a:r>
              <a:endParaRPr lang="en-US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62" name="Text Box 38"/>
            <p:cNvSpPr txBox="1">
              <a:spLocks noChangeArrowheads="1"/>
            </p:cNvSpPr>
            <p:nvPr/>
          </p:nvSpPr>
          <p:spPr bwMode="auto">
            <a:xfrm>
              <a:off x="1786110" y="2776306"/>
              <a:ext cx="2984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l"/>
              <a:r>
                <a:rPr lang="en-GB" dirty="0" smtClean="0">
                  <a:solidFill>
                    <a:srgbClr val="000000"/>
                  </a:solidFill>
                  <a:cs typeface="Arial" charset="0"/>
                </a:rPr>
                <a:t>y</a:t>
              </a:r>
              <a:endParaRPr lang="en-US" dirty="0">
                <a:solidFill>
                  <a:srgbClr val="000000"/>
                </a:solidFill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9497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1"/>
            <a:ext cx="7772400" cy="609600"/>
          </a:xfrm>
        </p:spPr>
        <p:txBody>
          <a:bodyPr/>
          <a:lstStyle/>
          <a:p>
            <a:r>
              <a:rPr lang="en-US" dirty="0" err="1" smtClean="0"/>
              <a:t>ShadowOUI</a:t>
            </a:r>
            <a:r>
              <a:rPr lang="en-US" dirty="0" smtClean="0"/>
              <a:t> Sources 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851255"/>
            <a:ext cx="3429000" cy="2531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944" y="3538536"/>
            <a:ext cx="4357622" cy="2297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505200"/>
            <a:ext cx="2788508" cy="235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94" y="1597818"/>
            <a:ext cx="1247775" cy="1104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94" y="4126103"/>
            <a:ext cx="13525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5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410" y="87588"/>
            <a:ext cx="7772400" cy="609600"/>
          </a:xfrm>
        </p:spPr>
        <p:txBody>
          <a:bodyPr/>
          <a:lstStyle/>
          <a:p>
            <a:r>
              <a:rPr lang="en-US" dirty="0" smtClean="0"/>
              <a:t>Sources II (Wiggler)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13" y="762851"/>
            <a:ext cx="2590574" cy="1766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725381"/>
            <a:ext cx="2438400" cy="16881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408" y="4645962"/>
            <a:ext cx="2356183" cy="1609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93791"/>
            <a:ext cx="904875" cy="1019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4466616"/>
            <a:ext cx="1752600" cy="2214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8125" y="2267169"/>
            <a:ext cx="4729163" cy="2199447"/>
          </a:xfrm>
          <a:prstGeom prst="rect">
            <a:avLst/>
          </a:prstGeom>
        </p:spPr>
      </p:pic>
      <p:pic>
        <p:nvPicPr>
          <p:cNvPr id="11" name="Picture 2"/>
          <p:cNvPicPr/>
          <p:nvPr/>
        </p:nvPicPr>
        <p:blipFill>
          <a:blip r:embed="rId8"/>
          <a:stretch/>
        </p:blipFill>
        <p:spPr>
          <a:xfrm>
            <a:off x="4724400" y="707926"/>
            <a:ext cx="3240119" cy="1258908"/>
          </a:xfrm>
          <a:prstGeom prst="rect">
            <a:avLst/>
          </a:prstGeom>
          <a:ln>
            <a:noFill/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5410200" y="2057400"/>
            <a:ext cx="0" cy="2097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096000" y="2057400"/>
            <a:ext cx="0" cy="14597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58000" y="2057400"/>
            <a:ext cx="0" cy="20976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8" idx="3"/>
          </p:cNvCxnSpPr>
          <p:nvPr/>
        </p:nvCxnSpPr>
        <p:spPr>
          <a:xfrm flipH="1">
            <a:off x="3771787" y="1646295"/>
            <a:ext cx="80021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99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LS Template">
  <a:themeElements>
    <a:clrScheme name="ALS Theme">
      <a:dk1>
        <a:srgbClr val="00395A"/>
      </a:dk1>
      <a:lt1>
        <a:srgbClr val="FFFFFF"/>
      </a:lt1>
      <a:dk2>
        <a:srgbClr val="006BA6"/>
      </a:dk2>
      <a:lt2>
        <a:srgbClr val="63666A"/>
      </a:lt2>
      <a:accent1>
        <a:srgbClr val="E04E39"/>
      </a:accent1>
      <a:accent2>
        <a:srgbClr val="EAAA00"/>
      </a:accent2>
      <a:accent3>
        <a:srgbClr val="74AA50"/>
      </a:accent3>
      <a:accent4>
        <a:srgbClr val="00B5E2"/>
      </a:accent4>
      <a:accent5>
        <a:srgbClr val="007681"/>
      </a:accent5>
      <a:accent6>
        <a:srgbClr val="5D4777"/>
      </a:accent6>
      <a:hlink>
        <a:srgbClr val="D57800"/>
      </a:hlink>
      <a:folHlink>
        <a:srgbClr val="672E45"/>
      </a:folHlink>
    </a:clrScheme>
    <a:fontScheme name="ALS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2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solidFill>
              <a:schemeClr val="tx2"/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ALS Template Final 2017</Template>
  <TotalTime>1507</TotalTime>
  <Words>393</Words>
  <Application>Microsoft Macintosh PowerPoint</Application>
  <PresentationFormat>On-screen Show (4:3)</PresentationFormat>
  <Paragraphs>124</Paragraphs>
  <Slides>21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ALS Template</vt:lpstr>
      <vt:lpstr>Custom Design</vt:lpstr>
      <vt:lpstr>Equation</vt:lpstr>
      <vt:lpstr>Introduction to SHADOW and ShadowOui   </vt:lpstr>
      <vt:lpstr>Outlook</vt:lpstr>
      <vt:lpstr>Birth of SHADOW (~1980)</vt:lpstr>
      <vt:lpstr>Shadow 1  VAX-VMS  1980-1990 Shadow 2  1990 Unix workstations  XOP interface Shadow 3  2010 F90+Python binding  2014 Orange interface: Oasys Shadow 4  2020? Full python version  Exploit Oasys framework </vt:lpstr>
      <vt:lpstr>OrAnge SYnchrotron Suite (OASYS)</vt:lpstr>
      <vt:lpstr>Ray tracing</vt:lpstr>
      <vt:lpstr>PowerPoint Presentation</vt:lpstr>
      <vt:lpstr>ShadowOUI Sources I</vt:lpstr>
      <vt:lpstr>Sources II (Wiggler)</vt:lpstr>
      <vt:lpstr>Sources III (Undulator)</vt:lpstr>
      <vt:lpstr>Optical Elements (mirrors) Geometrical model        Physical model</vt:lpstr>
      <vt:lpstr>Optical Elements (gratings)</vt:lpstr>
      <vt:lpstr>Optical Elements (crystals)</vt:lpstr>
      <vt:lpstr>Mirrors and aberrations</vt:lpstr>
      <vt:lpstr>Crystal monochromators</vt:lpstr>
      <vt:lpstr>Crystal curvature and spectral resolution</vt:lpstr>
      <vt:lpstr>X-ray Lenses</vt:lpstr>
      <vt:lpstr>PowerPoint Presentation</vt:lpstr>
      <vt:lpstr>Beamline ISN</vt:lpstr>
      <vt:lpstr>Surface Errors: DABAM</vt:lpstr>
      <vt:lpstr>Surface Errors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style 1 Presentation title</dc:title>
  <dc:creator>Manuel</dc:creator>
  <cp:lastModifiedBy>Manuel Sanchez del Rio</cp:lastModifiedBy>
  <cp:revision>125</cp:revision>
  <dcterms:created xsi:type="dcterms:W3CDTF">2019-09-04T16:47:44Z</dcterms:created>
  <dcterms:modified xsi:type="dcterms:W3CDTF">2019-12-09T05:04:03Z</dcterms:modified>
</cp:coreProperties>
</file>